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86" r:id="rId4"/>
    <p:sldId id="290" r:id="rId5"/>
    <p:sldId id="258" r:id="rId6"/>
    <p:sldId id="261" r:id="rId7"/>
    <p:sldId id="264" r:id="rId8"/>
    <p:sldId id="320" r:id="rId9"/>
    <p:sldId id="357" r:id="rId10"/>
    <p:sldId id="298" r:id="rId11"/>
    <p:sldId id="262" r:id="rId12"/>
    <p:sldId id="336" r:id="rId13"/>
    <p:sldId id="299" r:id="rId14"/>
    <p:sldId id="263" r:id="rId15"/>
    <p:sldId id="339" r:id="rId16"/>
    <p:sldId id="350" r:id="rId17"/>
    <p:sldId id="351" r:id="rId18"/>
    <p:sldId id="358" r:id="rId19"/>
    <p:sldId id="363" r:id="rId20"/>
    <p:sldId id="301" r:id="rId21"/>
    <p:sldId id="327" r:id="rId22"/>
    <p:sldId id="328" r:id="rId23"/>
    <p:sldId id="274" r:id="rId24"/>
    <p:sldId id="276" r:id="rId25"/>
    <p:sldId id="325" r:id="rId26"/>
    <p:sldId id="345" r:id="rId27"/>
    <p:sldId id="346" r:id="rId28"/>
    <p:sldId id="361" r:id="rId29"/>
    <p:sldId id="353" r:id="rId30"/>
    <p:sldId id="360" r:id="rId31"/>
    <p:sldId id="36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D77"/>
    <a:srgbClr val="CC0099"/>
    <a:srgbClr val="D70000"/>
    <a:srgbClr val="EA636C"/>
    <a:srgbClr val="EAE900"/>
    <a:srgbClr val="67D6EE"/>
    <a:srgbClr val="FF8B94"/>
    <a:srgbClr val="A8E6CF"/>
    <a:srgbClr val="FFD3B6"/>
    <a:srgbClr val="A30B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5" autoAdjust="0"/>
    <p:restoredTop sz="87040" autoAdjust="0"/>
  </p:normalViewPr>
  <p:slideViewPr>
    <p:cSldViewPr>
      <p:cViewPr varScale="1">
        <p:scale>
          <a:sx n="80" d="100"/>
          <a:sy n="80" d="100"/>
        </p:scale>
        <p:origin x="219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658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722B8-D365-4FA0-9DFA-241D9C39D91A}" type="datetimeFigureOut">
              <a:rPr lang="en-US" smtClean="0"/>
              <a:t>8/20/16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75C9-88EB-4291-92F1-C349C5FDA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3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82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28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60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sngStrik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28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03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02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simple web</a:t>
            </a:r>
            <a:r>
              <a:rPr lang="en-US" baseline="0" dirty="0" smtClean="0"/>
              <a:t> app </a:t>
            </a:r>
            <a:r>
              <a:rPr lang="en-US" dirty="0" smtClean="0"/>
              <a:t>called Cars. You have the index</a:t>
            </a:r>
            <a:r>
              <a:rPr lang="en-US" baseline="0" dirty="0" smtClean="0"/>
              <a:t> page, update page,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57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Mvc</a:t>
            </a:r>
            <a:r>
              <a:rPr lang="en-US" dirty="0" smtClean="0"/>
              <a:t> architecture</a:t>
            </a:r>
            <a:r>
              <a:rPr lang="en-US" baseline="0" dirty="0" smtClean="0"/>
              <a:t> with all the aspects of a car system.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99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15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Was the web request successful? So did the system not crash? Did it not error out or throw an exception.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Was the correct output rendered? Was the right html return? Does it redirect to where you need to be?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Was the correct data stored in the database? Session state?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12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check to see if it dies/error out. add the </a:t>
            </a:r>
            <a:r>
              <a:rPr lang="en-US" baseline="0" dirty="0" err="1" smtClean="0"/>
              <a:t>assert:response</a:t>
            </a:r>
            <a:r>
              <a:rPr lang="en-US" baseline="0" dirty="0" smtClean="0"/>
              <a:t> :success to see, but it doesn’t really tell us much except that it didn’t err out.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0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02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check to see if the correct view was set for index controller in cars.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assert_template</a:t>
            </a:r>
            <a:r>
              <a:rPr lang="en-US" baseline="0" dirty="0" smtClean="0"/>
              <a:t> and then the name of view.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Example of failed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27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check to make sure that a valid instance of car is assigned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41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3.</a:t>
            </a:r>
            <a:r>
              <a:rPr lang="en-US" baseline="0" dirty="0" smtClean="0"/>
              <a:t> In a previous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62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real software, there are hundred of lines so it is very difficult to create a program that is 100% bug free.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97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60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87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=((2^8)^10)/(1000*60*60*24*365)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4E2C451-DFB9-4B3B-AE62-0AE9F3052463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325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87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60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0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8/20/16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8/20/16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4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8/20/16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17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FB7A3F-4188-44E5-AEE1-48774D4D63D5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CE181-D81A-48A4-A449-943955CA09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683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25D4D2-09BF-4DE1-ACEB-80A510F306D6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5BFE5-8BFE-4068-813F-7CE4387F72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786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04A428-50B7-4911-8C62-2BCC9BD70E18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8BCB8-5424-4CC5-97AA-3E3910D2F3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044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AA11B4-253D-4065-B562-849BC3F54C85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62D15-16BC-4DC6-AB6F-242F93FA28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683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CFDBCD-F6AF-4E40-A55A-23B22839EB1D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0CFE2-649E-475C-9549-DDB5CB1E5D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476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BABDEC-2370-4EE1-A72A-0F158DCAE329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35738-38EA-41B9-BE53-C2E9924689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54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CDD9A2-000A-43D9-8118-80FB09024339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7536B-66E3-495B-AFCC-01B0ADCC46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967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2F90A4-4426-43BA-84D5-3E49B130A23C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39FE78-431D-40D4-BD25-424020E1E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47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8/20/16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78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3B7623-802F-4FA8-8347-298CAF46CF73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7B6B6-9B0F-4D96-98A1-423487C9B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269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9F5765-A983-4931-8C71-565A417630C2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F2C58-B105-4507-81D8-FCEE24B190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12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8841EA-AFC1-482E-A157-B6C4C2CBE2A0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073B5-CF56-46BF-AD71-4509171E51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95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548006-E402-4C13-A3E3-42EA77A1A156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64BE2-304C-41FC-9C7B-1F72115DA9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182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D6E8B4-0E5C-465D-89B1-07AFA72FD00F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008720-5578-42AF-914D-9DE6F95BAE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451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9B335C-7132-4D58-9531-F1A0316659E6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B3D4D-B5EC-49AF-BAC0-ADFB2AE564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735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3F5F71-D167-42A8-BC05-565D09B8C53C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1443B-2EF4-4FA1-8216-A0A5C25C4D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766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A7F709-6A6B-4244-9EF8-D9C6D720A6E3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4666C-A9A4-4981-9CCD-A76906EF57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043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C3B4D0-01C1-4BE8-9C4E-D9EAC2B6100B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CCDDF-42B7-490D-A3DD-24CA8BA356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808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B235EF-C141-4EA5-846C-56F161408C5F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66D80-3AAF-4171-8E8E-0602608454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42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8/20/16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58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154B2B-79C6-4496-A1F5-1589CC42B07B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6DAF3-70A7-4AFA-8C7D-AB2AA77D8C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355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3D2696-62F5-4598-98B9-D95A2DD24340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96D48-2D60-4459-B3A8-3AF0A33EDF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50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E2FDA4-2689-4E46-93C4-C35E52EA7242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C8132-CB44-4A62-97E9-4007DD88EA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829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5D4374-CFC0-4B75-A3C1-F8860AF77243}" type="datetimeFigureOut">
              <a:rPr lang="en-US" altLang="en-US"/>
              <a:pPr/>
              <a:t>8/20/16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8F0A0-068C-4770-AC1A-55674B1888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562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8/20/16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42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8/20/16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33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8/20/16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28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8/20/16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89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8/20/16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9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8/20/16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6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8/20/16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D4D99A3-0614-4471-87F2-1DFEFD15AC0A}" type="datetimeFigureOut">
              <a:rPr lang="en-US" alt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8/20/16</a:t>
            </a:fld>
            <a:endParaRPr lang="en-US" altLang="en-US" smtClean="0"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654C6D1-5407-4163-8814-9C23568078CB}" type="slidenum">
              <a:rPr lang="en-US" alt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3232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A0C667-AC80-4AB3-820D-EE8334842477}" type="datetimeFigureOut">
              <a:rPr lang="en-US" altLang="en-US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8/20/16</a:t>
            </a:fld>
            <a:endParaRPr lang="en-US" altLang="en-US" smtClean="0"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528F5B-7EA4-49B1-BB01-5F63C3FF5767}" type="slidenum">
              <a:rPr lang="en-US" altLang="en-US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4287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5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6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302079408_c293f9c787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4"/>
          <a:stretch/>
        </p:blipFill>
        <p:spPr>
          <a:xfrm>
            <a:off x="0" y="0"/>
            <a:ext cx="9144000" cy="551180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90575" y="5727700"/>
            <a:ext cx="47439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800" dirty="0" smtClean="0">
                <a:solidFill>
                  <a:srgbClr val="CC0099"/>
                </a:solidFill>
              </a:rPr>
              <a:t>Functional Testing</a:t>
            </a:r>
            <a:endParaRPr lang="en-US" sz="4800" dirty="0">
              <a:solidFill>
                <a:srgbClr val="CC00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8129200" y="4547801"/>
            <a:ext cx="17526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flic.kr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/p/7yahjU</a:t>
            </a:r>
            <a:endParaRPr lang="en-US" sz="1200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6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Unit versus Integration Testing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Problem: Definition of “unit”</a:t>
            </a:r>
            <a:r>
              <a:rPr lang="en-US" altLang="ja-JP" smtClean="0"/>
              <a:t> varies (class? method?...)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How to distinguish: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552012"/>
              </p:ext>
            </p:extLst>
          </p:nvPr>
        </p:nvGraphicFramePr>
        <p:xfrm>
          <a:off x="180975" y="3810000"/>
          <a:ext cx="8782050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0152"/>
                <a:gridCol w="50018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i="1" dirty="0" smtClean="0"/>
                        <a:t>Unit test</a:t>
                      </a:r>
                      <a:endParaRPr lang="en-US" sz="2400" b="1" i="1" dirty="0"/>
                    </a:p>
                  </a:txBody>
                  <a:tcPr marL="91449" marR="91449">
                    <a:lnL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1" dirty="0" smtClean="0"/>
                        <a:t>Integration test</a:t>
                      </a:r>
                      <a:endParaRPr lang="en-US" sz="2400" b="1" i="1" dirty="0"/>
                    </a:p>
                  </a:txBody>
                  <a:tcPr marL="91449" marR="91449">
                    <a:lnL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Repeatable</a:t>
                      </a:r>
                      <a:r>
                        <a:rPr lang="en-US" sz="2000" baseline="0" dirty="0" smtClean="0"/>
                        <a:t> (context independent)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>
                    <a:lnL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May involve system</a:t>
                      </a:r>
                      <a:r>
                        <a:rPr lang="en-US" sz="2000" baseline="0" dirty="0" smtClean="0"/>
                        <a:t> time, machine name, etc.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>
                    <a:lnL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Deterministic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>
                    <a:lnL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May involve threads, random numbers, etc.</a:t>
                      </a: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>
                    <a:lnL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 memory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>
                    <a:lnL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May involve file system, DB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>
                    <a:lnL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Fast (less than</a:t>
                      </a:r>
                      <a:r>
                        <a:rPr lang="en-US" sz="2000" baseline="0" dirty="0" smtClean="0"/>
                        <a:t> 0.5 seconds)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>
                    <a:lnL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May be slow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>
                    <a:lnL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Tests one property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>
                    <a:lnL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May</a:t>
                      </a:r>
                      <a:r>
                        <a:rPr lang="en-US" sz="2000" baseline="0" dirty="0" smtClean="0"/>
                        <a:t> test multiple properties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>
                    <a:lnL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05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500" dirty="0" smtClean="0"/>
              <a:t>Design Decisions for Tests</a:t>
            </a:r>
          </a:p>
        </p:txBody>
      </p:sp>
      <p:sp>
        <p:nvSpPr>
          <p:cNvPr id="2" name="Rectangle 1"/>
          <p:cNvSpPr/>
          <p:nvPr/>
        </p:nvSpPr>
        <p:spPr>
          <a:xfrm>
            <a:off x="-609600" y="2819400"/>
            <a:ext cx="5715000" cy="914400"/>
          </a:xfrm>
          <a:prstGeom prst="rect">
            <a:avLst/>
          </a:prstGeom>
          <a:solidFill>
            <a:srgbClr val="CC0099"/>
          </a:solidFill>
          <a:ln>
            <a:solidFill>
              <a:srgbClr val="FF6D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/>
              <a:t>What subset of system to test?</a:t>
            </a:r>
          </a:p>
          <a:p>
            <a:endParaRPr lang="en-US" dirty="0"/>
          </a:p>
          <a:p>
            <a:r>
              <a:rPr lang="en-US" dirty="0"/>
              <a:t>How to choose test cases?</a:t>
            </a:r>
          </a:p>
        </p:txBody>
      </p:sp>
    </p:spTree>
    <p:extLst>
      <p:ext uri="{BB962C8B-B14F-4D97-AF65-F5344CB8AC3E}">
        <p14:creationId xmlns:p14="http://schemas.microsoft.com/office/powerpoint/2010/main" val="2961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500" dirty="0" smtClean="0"/>
              <a:t>How to choose test cases?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u="sng" dirty="0" err="1" smtClean="0">
                <a:solidFill>
                  <a:srgbClr val="CC0099"/>
                </a:solidFill>
              </a:rPr>
              <a:t>Blackbox</a:t>
            </a:r>
            <a:r>
              <a:rPr lang="en-US" sz="3000" u="sng" dirty="0" smtClean="0">
                <a:solidFill>
                  <a:srgbClr val="CC0099"/>
                </a:solidFill>
              </a:rPr>
              <a:t> testing</a:t>
            </a:r>
            <a:r>
              <a:rPr lang="en-US" sz="3000" dirty="0" smtClean="0"/>
              <a:t>: Choose based on module</a:t>
            </a:r>
            <a:r>
              <a:rPr lang="en-US" altLang="en-US" sz="3000" dirty="0" smtClean="0"/>
              <a:t>’</a:t>
            </a:r>
            <a:r>
              <a:rPr lang="en-US" sz="3000" dirty="0" smtClean="0"/>
              <a:t>s possible inputs and outputs</a:t>
            </a:r>
          </a:p>
          <a:p>
            <a:pPr lvl="1" eaLnBrk="1" hangingPunct="1"/>
            <a:r>
              <a:rPr lang="en-US" sz="2600" dirty="0" smtClean="0"/>
              <a:t>Do not use code</a:t>
            </a:r>
          </a:p>
          <a:p>
            <a:pPr lvl="1" eaLnBrk="1" hangingPunct="1"/>
            <a:r>
              <a:rPr lang="en-US" sz="2600" dirty="0" smtClean="0"/>
              <a:t>Often test boundary cases</a:t>
            </a:r>
            <a:endParaRPr lang="en-US" sz="1000" dirty="0" smtClean="0"/>
          </a:p>
          <a:p>
            <a:pPr marL="457200" lvl="1" indent="0" eaLnBrk="1" hangingPunct="1">
              <a:buNone/>
            </a:pPr>
            <a:endParaRPr lang="en-US" sz="2600" dirty="0" smtClean="0"/>
          </a:p>
          <a:p>
            <a:pPr eaLnBrk="1" hangingPunct="1"/>
            <a:r>
              <a:rPr lang="en-US" sz="3000" u="sng" dirty="0" err="1" smtClean="0">
                <a:solidFill>
                  <a:srgbClr val="CC0099"/>
                </a:solidFill>
              </a:rPr>
              <a:t>Whitebox</a:t>
            </a:r>
            <a:r>
              <a:rPr lang="en-US" sz="3000" u="sng" dirty="0" smtClean="0">
                <a:solidFill>
                  <a:srgbClr val="CC0099"/>
                </a:solidFill>
              </a:rPr>
              <a:t> testing</a:t>
            </a:r>
            <a:r>
              <a:rPr lang="en-US" sz="3000" dirty="0" smtClean="0"/>
              <a:t>: Uses internal logic to choose tests</a:t>
            </a:r>
          </a:p>
          <a:p>
            <a:pPr lvl="1" eaLnBrk="1" hangingPunct="1"/>
            <a:r>
              <a:rPr lang="en-US" sz="2600" dirty="0" smtClean="0"/>
              <a:t>Different levels of code coverage</a:t>
            </a:r>
          </a:p>
          <a:p>
            <a:pPr lvl="1" eaLnBrk="1" hangingPunct="1"/>
            <a:r>
              <a:rPr lang="en-US" sz="2600" dirty="0" smtClean="0"/>
              <a:t>Aka glass box testing, clear box testing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186282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8400" y="4572000"/>
            <a:ext cx="2057400" cy="1371600"/>
          </a:xfrm>
          <a:noFill/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CC0099"/>
                </a:solidFill>
              </a:rPr>
              <a:t>QUIZ!</a:t>
            </a:r>
            <a:r>
              <a:rPr lang="en-US" sz="5000" dirty="0" smtClean="0">
                <a:solidFill>
                  <a:srgbClr val="CC0099"/>
                </a:solidFill>
              </a:rPr>
              <a:t> </a:t>
            </a:r>
            <a:endParaRPr lang="en-US" sz="5000" dirty="0">
              <a:solidFill>
                <a:srgbClr val="CC0099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600200" y="304800"/>
            <a:ext cx="6096000" cy="6172200"/>
          </a:xfrm>
          <a:prstGeom prst="ellipse">
            <a:avLst/>
          </a:prstGeom>
          <a:noFill/>
          <a:ln w="254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743450" y="952500"/>
            <a:ext cx="0" cy="2438400"/>
          </a:xfrm>
          <a:prstGeom prst="line">
            <a:avLst/>
          </a:prstGeom>
          <a:ln w="2540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733800" y="3352800"/>
            <a:ext cx="1009650" cy="1447800"/>
          </a:xfrm>
          <a:prstGeom prst="line">
            <a:avLst/>
          </a:prstGeom>
          <a:ln w="2540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305800" cy="5440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Imagine </a:t>
            </a:r>
            <a:r>
              <a:rPr lang="en-US" dirty="0">
                <a:solidFill>
                  <a:srgbClr val="FFFFFF"/>
                </a:solidFill>
              </a:rPr>
              <a:t>you are given a compiled application to test. Which of the following would be the correct tests to use?</a:t>
            </a:r>
          </a:p>
          <a:p>
            <a:pPr marL="800100" lvl="2" indent="0">
              <a:buNone/>
            </a:pPr>
            <a:r>
              <a:rPr lang="en-US" b="1" dirty="0">
                <a:solidFill>
                  <a:srgbClr val="FFFFFF"/>
                </a:solidFill>
              </a:rPr>
              <a:t>Option 1: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Blackbox</a:t>
            </a:r>
            <a:r>
              <a:rPr lang="en-US" dirty="0">
                <a:solidFill>
                  <a:srgbClr val="FFFFFF"/>
                </a:solidFill>
              </a:rPr>
              <a:t> and Unit </a:t>
            </a:r>
            <a:r>
              <a:rPr lang="en-US" dirty="0" smtClean="0">
                <a:solidFill>
                  <a:srgbClr val="FFFFFF"/>
                </a:solidFill>
              </a:rPr>
              <a:t>Testing</a:t>
            </a:r>
            <a:endParaRPr lang="en-US" dirty="0">
              <a:solidFill>
                <a:srgbClr val="FFFFFF"/>
              </a:solidFill>
            </a:endParaRPr>
          </a:p>
          <a:p>
            <a:pPr marL="800100" lvl="2" indent="0">
              <a:buNone/>
            </a:pPr>
            <a:r>
              <a:rPr lang="en-US" b="1" dirty="0">
                <a:solidFill>
                  <a:srgbClr val="FFFFFF"/>
                </a:solidFill>
              </a:rPr>
              <a:t>Option 2: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Whitebox</a:t>
            </a:r>
            <a:r>
              <a:rPr lang="en-US" dirty="0">
                <a:solidFill>
                  <a:srgbClr val="FFFFFF"/>
                </a:solidFill>
              </a:rPr>
              <a:t> and Integration Testing</a:t>
            </a:r>
          </a:p>
          <a:p>
            <a:pPr marL="800100" lvl="2" indent="0">
              <a:buNone/>
            </a:pPr>
            <a:r>
              <a:rPr lang="en-US" b="1" dirty="0" smtClean="0">
                <a:solidFill>
                  <a:srgbClr val="FFFFFF"/>
                </a:solidFill>
              </a:rPr>
              <a:t>Option </a:t>
            </a:r>
            <a:r>
              <a:rPr lang="en-US" b="1" dirty="0">
                <a:solidFill>
                  <a:srgbClr val="FFFFFF"/>
                </a:solidFill>
              </a:rPr>
              <a:t>3: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Blackbox</a:t>
            </a:r>
            <a:r>
              <a:rPr lang="en-US" dirty="0">
                <a:solidFill>
                  <a:srgbClr val="FFFFFF"/>
                </a:solidFill>
              </a:rPr>
              <a:t> and </a:t>
            </a:r>
            <a:r>
              <a:rPr lang="en-US" dirty="0" smtClean="0">
                <a:solidFill>
                  <a:srgbClr val="FFFFFF"/>
                </a:solidFill>
              </a:rPr>
              <a:t>Integration Testing</a:t>
            </a:r>
            <a:endParaRPr lang="en-US" dirty="0">
              <a:solidFill>
                <a:srgbClr val="FFFFFF"/>
              </a:solidFill>
            </a:endParaRPr>
          </a:p>
          <a:p>
            <a:pPr marL="800100" lvl="2" indent="0">
              <a:buNone/>
            </a:pPr>
            <a:r>
              <a:rPr lang="en-US" b="1" dirty="0" smtClean="0">
                <a:solidFill>
                  <a:srgbClr val="FFFFFF"/>
                </a:solidFill>
              </a:rPr>
              <a:t>Option </a:t>
            </a:r>
            <a:r>
              <a:rPr lang="en-US" b="1" dirty="0">
                <a:solidFill>
                  <a:srgbClr val="FFFFFF"/>
                </a:solidFill>
              </a:rPr>
              <a:t>4: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Whitebox</a:t>
            </a:r>
            <a:r>
              <a:rPr lang="en-US" dirty="0">
                <a:solidFill>
                  <a:srgbClr val="FFFFFF"/>
                </a:solidFill>
              </a:rPr>
              <a:t> and Unit </a:t>
            </a:r>
            <a:r>
              <a:rPr lang="en-US" dirty="0" smtClean="0">
                <a:solidFill>
                  <a:srgbClr val="FFFFFF"/>
                </a:solidFill>
              </a:rPr>
              <a:t>Testing</a:t>
            </a:r>
          </a:p>
          <a:p>
            <a:pPr marL="800100" lvl="2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True or False? Exhaustive testing generally results in small set of test cases for small programs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20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61722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>
                <a:solidFill>
                  <a:srgbClr val="FFFFFF"/>
                </a:solidFill>
              </a:rPr>
              <a:t>John wants to be able to quickly test individual subcomponents in his grade management system. Which testing should he use to accomplish the task at hand?</a:t>
            </a:r>
          </a:p>
          <a:p>
            <a:pPr marL="800100" lvl="2" indent="0">
              <a:buNone/>
            </a:pPr>
            <a:r>
              <a:rPr lang="en-US" b="1" dirty="0">
                <a:solidFill>
                  <a:srgbClr val="FFFFFF"/>
                </a:solidFill>
              </a:rPr>
              <a:t>Option 1:</a:t>
            </a:r>
            <a:r>
              <a:rPr lang="en-US" dirty="0">
                <a:solidFill>
                  <a:srgbClr val="FFFFFF"/>
                </a:solidFill>
              </a:rPr>
              <a:t> Integration Testing</a:t>
            </a:r>
          </a:p>
          <a:p>
            <a:pPr marL="800100" lvl="2" indent="0">
              <a:buNone/>
            </a:pPr>
            <a:r>
              <a:rPr lang="en-US" b="1" dirty="0">
                <a:solidFill>
                  <a:srgbClr val="FFFFFF"/>
                </a:solidFill>
              </a:rPr>
              <a:t>Option 2:</a:t>
            </a:r>
            <a:r>
              <a:rPr lang="en-US" dirty="0">
                <a:solidFill>
                  <a:srgbClr val="FFFFFF"/>
                </a:solidFill>
              </a:rPr>
              <a:t> System Testing</a:t>
            </a:r>
          </a:p>
          <a:p>
            <a:pPr marL="800100" lvl="2" indent="0">
              <a:buNone/>
            </a:pPr>
            <a:r>
              <a:rPr lang="en-US" b="1" dirty="0">
                <a:solidFill>
                  <a:srgbClr val="FFFFFF"/>
                </a:solidFill>
              </a:rPr>
              <a:t>Option 3:</a:t>
            </a:r>
            <a:r>
              <a:rPr lang="en-US" dirty="0">
                <a:solidFill>
                  <a:srgbClr val="FFFFFF"/>
                </a:solidFill>
              </a:rPr>
              <a:t> Unit Testing</a:t>
            </a:r>
          </a:p>
          <a:p>
            <a:pPr marL="800100" lvl="2" indent="0">
              <a:buNone/>
            </a:pPr>
            <a:r>
              <a:rPr lang="en-US" b="1" dirty="0">
                <a:solidFill>
                  <a:srgbClr val="FFFFFF"/>
                </a:solidFill>
              </a:rPr>
              <a:t>Option 4:</a:t>
            </a:r>
            <a:r>
              <a:rPr lang="en-US" dirty="0">
                <a:solidFill>
                  <a:srgbClr val="FFFFFF"/>
                </a:solidFill>
              </a:rPr>
              <a:t> None of the </a:t>
            </a:r>
            <a:r>
              <a:rPr lang="en-US" dirty="0" smtClean="0">
                <a:solidFill>
                  <a:srgbClr val="FFFFFF"/>
                </a:solidFill>
              </a:rPr>
              <a:t>above</a:t>
            </a:r>
          </a:p>
          <a:p>
            <a:pPr marL="800100" lvl="2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>
                <a:solidFill>
                  <a:srgbClr val="FFFFFF"/>
                </a:solidFill>
              </a:rPr>
              <a:t>Which </a:t>
            </a:r>
            <a:r>
              <a:rPr lang="en-US" dirty="0">
                <a:solidFill>
                  <a:srgbClr val="FFFFFF"/>
                </a:solidFill>
              </a:rPr>
              <a:t>of the following about Unit testing is NOT correct?</a:t>
            </a:r>
          </a:p>
          <a:p>
            <a:pPr marL="800100" lvl="2" indent="0">
              <a:buNone/>
            </a:pPr>
            <a:r>
              <a:rPr lang="en-US" b="1" dirty="0">
                <a:solidFill>
                  <a:srgbClr val="FFFFFF"/>
                </a:solidFill>
              </a:rPr>
              <a:t>Option 1:</a:t>
            </a:r>
            <a:r>
              <a:rPr lang="en-US" dirty="0">
                <a:solidFill>
                  <a:srgbClr val="FFFFFF"/>
                </a:solidFill>
              </a:rPr>
              <a:t> In </a:t>
            </a:r>
            <a:r>
              <a:rPr lang="en-US" dirty="0" smtClean="0">
                <a:solidFill>
                  <a:srgbClr val="FFFFFF"/>
                </a:solidFill>
              </a:rPr>
              <a:t>memory</a:t>
            </a:r>
            <a:endParaRPr lang="en-US" dirty="0">
              <a:solidFill>
                <a:srgbClr val="FFFFFF"/>
              </a:solidFill>
            </a:endParaRPr>
          </a:p>
          <a:p>
            <a:pPr marL="800100" lvl="2" indent="0">
              <a:buNone/>
            </a:pPr>
            <a:r>
              <a:rPr lang="en-US" b="1" dirty="0" smtClean="0">
                <a:solidFill>
                  <a:srgbClr val="FFFFFF"/>
                </a:solidFill>
              </a:rPr>
              <a:t>Option </a:t>
            </a:r>
            <a:r>
              <a:rPr lang="en-US" b="1" dirty="0">
                <a:solidFill>
                  <a:srgbClr val="FFFFFF"/>
                </a:solidFill>
              </a:rPr>
              <a:t>2:</a:t>
            </a:r>
            <a:r>
              <a:rPr lang="en-US" dirty="0">
                <a:solidFill>
                  <a:srgbClr val="FFFFFF"/>
                </a:solidFill>
              </a:rPr>
              <a:t> Deterministic</a:t>
            </a:r>
          </a:p>
          <a:p>
            <a:pPr marL="800100" lvl="2" indent="0">
              <a:buNone/>
            </a:pPr>
            <a:r>
              <a:rPr lang="en-US" b="1" dirty="0" smtClean="0">
                <a:solidFill>
                  <a:srgbClr val="FFFFFF"/>
                </a:solidFill>
              </a:rPr>
              <a:t>Option </a:t>
            </a:r>
            <a:r>
              <a:rPr lang="en-US" b="1" dirty="0">
                <a:solidFill>
                  <a:srgbClr val="FFFFFF"/>
                </a:solidFill>
              </a:rPr>
              <a:t>3:</a:t>
            </a:r>
            <a:r>
              <a:rPr lang="en-US" dirty="0">
                <a:solidFill>
                  <a:srgbClr val="FFFFFF"/>
                </a:solidFill>
              </a:rPr>
              <a:t> Involves the network I/O</a:t>
            </a:r>
          </a:p>
          <a:p>
            <a:pPr marL="800100" lvl="2" indent="0">
              <a:buNone/>
            </a:pPr>
            <a:r>
              <a:rPr lang="en-US" b="1" dirty="0" smtClean="0">
                <a:solidFill>
                  <a:srgbClr val="FFFFFF"/>
                </a:solidFill>
              </a:rPr>
              <a:t>Option </a:t>
            </a:r>
            <a:r>
              <a:rPr lang="en-US" b="1" dirty="0">
                <a:solidFill>
                  <a:srgbClr val="FFFFFF"/>
                </a:solidFill>
              </a:rPr>
              <a:t>4:</a:t>
            </a:r>
            <a:r>
              <a:rPr lang="en-US" dirty="0">
                <a:solidFill>
                  <a:srgbClr val="FFFFFF"/>
                </a:solidFill>
              </a:rPr>
              <a:t> Tests one </a:t>
            </a:r>
            <a:r>
              <a:rPr lang="en-US" dirty="0" smtClean="0">
                <a:solidFill>
                  <a:srgbClr val="FFFFFF"/>
                </a:solidFill>
              </a:rPr>
              <a:t>property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 smtClean="0">
                <a:solidFill>
                  <a:srgbClr val="FFFFFF"/>
                </a:solidFill>
              </a:rPr>
              <a:t>What </a:t>
            </a:r>
            <a:r>
              <a:rPr lang="en-US" dirty="0">
                <a:solidFill>
                  <a:srgbClr val="FFFFFF"/>
                </a:solidFill>
              </a:rPr>
              <a:t>type of testing were you doing when you wrote tests for your model classes?</a:t>
            </a:r>
          </a:p>
          <a:p>
            <a:pPr marL="800100" lvl="2" indent="0">
              <a:buNone/>
            </a:pPr>
            <a:r>
              <a:rPr lang="en-US" b="1" dirty="0">
                <a:solidFill>
                  <a:srgbClr val="FFFFFF"/>
                </a:solidFill>
              </a:rPr>
              <a:t>Option 1:</a:t>
            </a:r>
            <a:r>
              <a:rPr lang="en-US" dirty="0">
                <a:solidFill>
                  <a:srgbClr val="FFFFFF"/>
                </a:solidFill>
              </a:rPr>
              <a:t> Integration Testing</a:t>
            </a:r>
          </a:p>
          <a:p>
            <a:pPr marL="800100" lvl="2" indent="0">
              <a:buNone/>
            </a:pPr>
            <a:r>
              <a:rPr lang="en-US" b="1" dirty="0" smtClean="0">
                <a:solidFill>
                  <a:srgbClr val="FFFFFF"/>
                </a:solidFill>
              </a:rPr>
              <a:t>Option </a:t>
            </a:r>
            <a:r>
              <a:rPr lang="en-US" b="1" dirty="0">
                <a:solidFill>
                  <a:srgbClr val="FFFFFF"/>
                </a:solidFill>
              </a:rPr>
              <a:t>2:</a:t>
            </a:r>
            <a:r>
              <a:rPr lang="en-US" dirty="0">
                <a:solidFill>
                  <a:srgbClr val="FFFFFF"/>
                </a:solidFill>
              </a:rPr>
              <a:t> System </a:t>
            </a:r>
            <a:r>
              <a:rPr lang="en-US" dirty="0" smtClean="0">
                <a:solidFill>
                  <a:srgbClr val="FFFFFF"/>
                </a:solidFill>
              </a:rPr>
              <a:t>Testing</a:t>
            </a:r>
            <a:endParaRPr lang="en-US" dirty="0">
              <a:solidFill>
                <a:srgbClr val="FFFFFF"/>
              </a:solidFill>
            </a:endParaRPr>
          </a:p>
          <a:p>
            <a:pPr marL="800100" lvl="2" indent="0">
              <a:buNone/>
            </a:pPr>
            <a:r>
              <a:rPr lang="en-US" b="1" dirty="0">
                <a:solidFill>
                  <a:srgbClr val="FFFFFF"/>
                </a:solidFill>
              </a:rPr>
              <a:t>Option 3:</a:t>
            </a:r>
            <a:r>
              <a:rPr lang="en-US" dirty="0">
                <a:solidFill>
                  <a:srgbClr val="FFFFFF"/>
                </a:solidFill>
              </a:rPr>
              <a:t> Unit </a:t>
            </a:r>
            <a:r>
              <a:rPr lang="en-US" dirty="0" smtClean="0">
                <a:solidFill>
                  <a:srgbClr val="FFFFFF"/>
                </a:solidFill>
              </a:rPr>
              <a:t>Testing</a:t>
            </a:r>
            <a:endParaRPr lang="en-US" dirty="0">
              <a:solidFill>
                <a:srgbClr val="FFFFFF"/>
              </a:solidFill>
            </a:endParaRPr>
          </a:p>
          <a:p>
            <a:pPr marL="800100" lvl="2" indent="0">
              <a:buNone/>
            </a:pPr>
            <a:r>
              <a:rPr lang="en-US" b="1" dirty="0">
                <a:solidFill>
                  <a:srgbClr val="FFFFFF"/>
                </a:solidFill>
              </a:rPr>
              <a:t>Option 4:</a:t>
            </a:r>
            <a:r>
              <a:rPr lang="en-US" dirty="0">
                <a:solidFill>
                  <a:srgbClr val="FFFFFF"/>
                </a:solidFill>
              </a:rPr>
              <a:t> None of the above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6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Option </a:t>
            </a:r>
            <a:r>
              <a:rPr lang="en-US" b="1" dirty="0">
                <a:solidFill>
                  <a:srgbClr val="FF0000"/>
                </a:solidFill>
              </a:rPr>
              <a:t>3: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dirty="0" err="1">
                <a:solidFill>
                  <a:srgbClr val="FF0000"/>
                </a:solidFill>
              </a:rPr>
              <a:t>Blackbox</a:t>
            </a:r>
            <a:r>
              <a:rPr lang="en-US" dirty="0">
                <a:solidFill>
                  <a:srgbClr val="FF0000"/>
                </a:solidFill>
              </a:rPr>
              <a:t> and Integration </a:t>
            </a:r>
            <a:r>
              <a:rPr lang="en-US" dirty="0" smtClean="0">
                <a:solidFill>
                  <a:srgbClr val="FF0000"/>
                </a:solidFill>
              </a:rPr>
              <a:t>Testing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False</a:t>
            </a:r>
            <a:r>
              <a:rPr lang="en-US" dirty="0">
                <a:solidFill>
                  <a:srgbClr val="FF0000"/>
                </a:solidFill>
              </a:rPr>
              <a:t>; Even for small programs, test cases can </a:t>
            </a:r>
            <a:r>
              <a:rPr lang="en-US" dirty="0" smtClean="0">
                <a:solidFill>
                  <a:srgbClr val="FF0000"/>
                </a:solidFill>
              </a:rPr>
              <a:t>be large</a:t>
            </a:r>
            <a:r>
              <a:rPr lang="en-US" dirty="0">
                <a:solidFill>
                  <a:srgbClr val="FF0000"/>
                </a:solidFill>
              </a:rPr>
              <a:t>. Refer to file operation </a:t>
            </a:r>
            <a:r>
              <a:rPr lang="en-US" dirty="0" smtClean="0">
                <a:solidFill>
                  <a:srgbClr val="FF0000"/>
                </a:solidFill>
              </a:rPr>
              <a:t>example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Option </a:t>
            </a:r>
            <a:r>
              <a:rPr lang="en-US" b="1" dirty="0">
                <a:solidFill>
                  <a:srgbClr val="FF0000"/>
                </a:solidFill>
              </a:rPr>
              <a:t>3:</a:t>
            </a:r>
            <a:r>
              <a:rPr lang="en-US" dirty="0">
                <a:solidFill>
                  <a:srgbClr val="FF0000"/>
                </a:solidFill>
              </a:rPr>
              <a:t> Unit </a:t>
            </a:r>
            <a:r>
              <a:rPr lang="en-US" dirty="0" smtClean="0">
                <a:solidFill>
                  <a:srgbClr val="FF0000"/>
                </a:solidFill>
              </a:rPr>
              <a:t>Testing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Option </a:t>
            </a:r>
            <a:r>
              <a:rPr lang="en-US" b="1" dirty="0">
                <a:solidFill>
                  <a:srgbClr val="FF0000"/>
                </a:solidFill>
              </a:rPr>
              <a:t>3:</a:t>
            </a:r>
            <a:r>
              <a:rPr lang="en-US" dirty="0">
                <a:solidFill>
                  <a:srgbClr val="FF0000"/>
                </a:solidFill>
              </a:rPr>
              <a:t> Involves the network I/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Option </a:t>
            </a:r>
            <a:r>
              <a:rPr lang="en-US" b="1" dirty="0">
                <a:solidFill>
                  <a:srgbClr val="FF0000"/>
                </a:solidFill>
              </a:rPr>
              <a:t>3:</a:t>
            </a:r>
            <a:r>
              <a:rPr lang="en-US" dirty="0">
                <a:solidFill>
                  <a:srgbClr val="FF0000"/>
                </a:solidFill>
              </a:rPr>
              <a:t> Unit Testing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74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luong\Desktop\Ruby_on_Rail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4517622" cy="5848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3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amp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9600"/>
            <a:ext cx="9144000" cy="55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5038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15 Knowledge Areas </a:t>
            </a:r>
            <a:r>
              <a:rPr lang="en-US" dirty="0" smtClean="0">
                <a:latin typeface="Calibri" charset="0"/>
              </a:rPr>
              <a:t>of SWEBOK</a:t>
            </a:r>
            <a:endParaRPr lang="en-US" dirty="0">
              <a:latin typeface="Calibri" charset="0"/>
            </a:endParaRP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935038"/>
            <a:ext cx="8229600" cy="5678487"/>
          </a:xfrm>
        </p:spPr>
        <p:txBody>
          <a:bodyPr/>
          <a:lstStyle/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Software Requirements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Software Design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Software Construction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Software Testing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Software Maintenance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Software Configuration Management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Software Engineering Management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Software Engineering Process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Software Engineering Models and Methods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Software Quality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Software Engineering Professional Practice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Software Engineering Economics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Computing Foundations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Mathematical Foundations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sz="2000" dirty="0">
                <a:latin typeface="Calibri" charset="0"/>
              </a:rPr>
              <a:t>Engineering Foundations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2438400"/>
            <a:ext cx="9144000" cy="396716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762000"/>
            <a:ext cx="9144000" cy="13716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2057400"/>
            <a:ext cx="4572000" cy="381000"/>
          </a:xfrm>
          <a:prstGeom prst="rect">
            <a:avLst/>
          </a:prstGeom>
          <a:noFill/>
          <a:ln w="57150" cmpd="sng">
            <a:solidFill>
              <a:srgbClr val="CC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Arrow Connector 61"/>
          <p:cNvCxnSpPr>
            <a:stCxn id="69" idx="0"/>
            <a:endCxn id="6" idx="2"/>
          </p:cNvCxnSpPr>
          <p:nvPr/>
        </p:nvCxnSpPr>
        <p:spPr bwMode="auto">
          <a:xfrm flipV="1">
            <a:off x="1229474" y="1475509"/>
            <a:ext cx="1793262" cy="2388489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2" idx="3"/>
          </p:cNvCxnSpPr>
          <p:nvPr/>
        </p:nvCxnSpPr>
        <p:spPr bwMode="auto">
          <a:xfrm flipH="1" flipV="1">
            <a:off x="3864033" y="5095946"/>
            <a:ext cx="3374968" cy="3055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901" name="Group 24"/>
          <p:cNvGrpSpPr>
            <a:grpSpLocks/>
          </p:cNvGrpSpPr>
          <p:nvPr/>
        </p:nvGrpSpPr>
        <p:grpSpPr bwMode="auto">
          <a:xfrm>
            <a:off x="7239000" y="4840279"/>
            <a:ext cx="1639887" cy="627062"/>
            <a:chOff x="3402013" y="3846513"/>
            <a:chExt cx="1639887" cy="627062"/>
          </a:xfrm>
        </p:grpSpPr>
        <p:sp>
          <p:nvSpPr>
            <p:cNvPr id="26" name="Rectangle 25"/>
            <p:cNvSpPr/>
            <p:nvPr/>
          </p:nvSpPr>
          <p:spPr bwMode="auto">
            <a:xfrm>
              <a:off x="3514725" y="3957638"/>
              <a:ext cx="1527175" cy="515937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457575" y="3902075"/>
              <a:ext cx="1527175" cy="515938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402013" y="3846513"/>
              <a:ext cx="1527175" cy="517525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917" name="TextBox 29"/>
            <p:cNvSpPr txBox="1">
              <a:spLocks noChangeArrowheads="1"/>
            </p:cNvSpPr>
            <p:nvPr/>
          </p:nvSpPr>
          <p:spPr bwMode="auto">
            <a:xfrm>
              <a:off x="3770922" y="3915252"/>
              <a:ext cx="7928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smtClean="0">
                  <a:solidFill>
                    <a:prstClr val="white"/>
                  </a:solidFill>
                </a:rPr>
                <a:t>Model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479062" y="1106177"/>
            <a:ext cx="108734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  <a:r>
              <a:rPr lang="en-US" dirty="0" smtClean="0"/>
              <a:t>ndex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3795010" y="1106177"/>
            <a:ext cx="108734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show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5791200" y="1106177"/>
            <a:ext cx="108734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reate</a:t>
            </a:r>
            <a:endParaRPr lang="en-US" dirty="0"/>
          </a:p>
        </p:txBody>
      </p:sp>
      <p:cxnSp>
        <p:nvCxnSpPr>
          <p:cNvPr id="72" name="Straight Arrow Connector 71"/>
          <p:cNvCxnSpPr>
            <a:stCxn id="70" idx="0"/>
            <a:endCxn id="66" idx="2"/>
          </p:cNvCxnSpPr>
          <p:nvPr/>
        </p:nvCxnSpPr>
        <p:spPr bwMode="auto">
          <a:xfrm flipV="1">
            <a:off x="2545422" y="1475509"/>
            <a:ext cx="1793262" cy="2388489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71" idx="0"/>
            <a:endCxn id="67" idx="2"/>
          </p:cNvCxnSpPr>
          <p:nvPr/>
        </p:nvCxnSpPr>
        <p:spPr bwMode="auto">
          <a:xfrm flipV="1">
            <a:off x="4632421" y="1475509"/>
            <a:ext cx="1702453" cy="2399922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 rot="10800000">
            <a:off x="1670091" y="336322"/>
            <a:ext cx="792855" cy="1600200"/>
          </a:xfrm>
          <a:prstGeom prst="rightBrace">
            <a:avLst/>
          </a:prstGeom>
          <a:ln w="76200">
            <a:solidFill>
              <a:srgbClr val="FF6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3290" y="890734"/>
            <a:ext cx="1678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C0099"/>
                </a:solidFill>
              </a:rPr>
              <a:t>VIEWS</a:t>
            </a:r>
            <a:endParaRPr lang="en-US" sz="3200" dirty="0">
              <a:solidFill>
                <a:srgbClr val="CC0099"/>
              </a:solidFill>
            </a:endParaRPr>
          </a:p>
        </p:txBody>
      </p:sp>
      <p:sp>
        <p:nvSpPr>
          <p:cNvPr id="75" name="Right Brace 74"/>
          <p:cNvSpPr/>
          <p:nvPr/>
        </p:nvSpPr>
        <p:spPr>
          <a:xfrm rot="5400000">
            <a:off x="2119455" y="4310656"/>
            <a:ext cx="792857" cy="2780692"/>
          </a:xfrm>
          <a:prstGeom prst="rightBrace">
            <a:avLst/>
          </a:prstGeom>
          <a:ln w="57150">
            <a:solidFill>
              <a:srgbClr val="FF6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027062" y="6110892"/>
            <a:ext cx="303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C0099"/>
                </a:solidFill>
              </a:rPr>
              <a:t>CONTROLLERS</a:t>
            </a:r>
            <a:endParaRPr lang="en-US" sz="3200" dirty="0">
              <a:solidFill>
                <a:srgbClr val="CC0099"/>
              </a:solidFill>
            </a:endParaRPr>
          </a:p>
        </p:txBody>
      </p:sp>
      <p:grpSp>
        <p:nvGrpSpPr>
          <p:cNvPr id="79" name="Group 9"/>
          <p:cNvGrpSpPr>
            <a:grpSpLocks/>
          </p:cNvGrpSpPr>
          <p:nvPr/>
        </p:nvGrpSpPr>
        <p:grpSpPr bwMode="auto">
          <a:xfrm>
            <a:off x="7405687" y="1858954"/>
            <a:ext cx="1223962" cy="628650"/>
            <a:chOff x="6920301" y="1979160"/>
            <a:chExt cx="1223963" cy="628650"/>
          </a:xfrm>
        </p:grpSpPr>
        <p:sp>
          <p:nvSpPr>
            <p:cNvPr id="80" name="Can 79"/>
            <p:cNvSpPr/>
            <p:nvPr/>
          </p:nvSpPr>
          <p:spPr bwMode="auto">
            <a:xfrm>
              <a:off x="6920301" y="1979160"/>
              <a:ext cx="1223963" cy="628650"/>
            </a:xfrm>
            <a:prstGeom prst="can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1" name="TextBox 32"/>
            <p:cNvSpPr txBox="1">
              <a:spLocks noChangeArrowheads="1"/>
            </p:cNvSpPr>
            <p:nvPr/>
          </p:nvSpPr>
          <p:spPr bwMode="auto">
            <a:xfrm>
              <a:off x="7219934" y="2180622"/>
              <a:ext cx="597412" cy="31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smtClean="0">
                  <a:solidFill>
                    <a:prstClr val="white"/>
                  </a:solidFill>
                </a:rPr>
                <a:t>DB</a:t>
              </a:r>
            </a:p>
          </p:txBody>
        </p:sp>
      </p:grpSp>
      <p:cxnSp>
        <p:nvCxnSpPr>
          <p:cNvPr id="82" name="Straight Arrow Connector 81"/>
          <p:cNvCxnSpPr/>
          <p:nvPr/>
        </p:nvCxnSpPr>
        <p:spPr bwMode="auto">
          <a:xfrm flipV="1">
            <a:off x="8058149" y="2509829"/>
            <a:ext cx="0" cy="233045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5800" y="3863998"/>
            <a:ext cx="108734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  <a:r>
              <a:rPr lang="en-US" dirty="0" smtClean="0"/>
              <a:t>ndex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2001748" y="3863998"/>
            <a:ext cx="108734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show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4088747" y="3875431"/>
            <a:ext cx="108734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create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26811" y="4911280"/>
            <a:ext cx="2637222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CarController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3675054"/>
            <a:ext cx="4800600" cy="770086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" idx="0"/>
            <a:endCxn id="7" idx="2"/>
          </p:cNvCxnSpPr>
          <p:nvPr/>
        </p:nvCxnSpPr>
        <p:spPr bwMode="auto">
          <a:xfrm flipV="1">
            <a:off x="2545422" y="4445140"/>
            <a:ext cx="388278" cy="466140"/>
          </a:xfrm>
          <a:prstGeom prst="straightConnector1">
            <a:avLst/>
          </a:prstGeom>
          <a:ln w="6350" cmpd="sng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953000" y="890734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….</a:t>
            </a:r>
            <a:endParaRPr lang="en-US" sz="4400" dirty="0"/>
          </a:p>
        </p:txBody>
      </p:sp>
      <p:sp>
        <p:nvSpPr>
          <p:cNvPr id="50" name="TextBox 49"/>
          <p:cNvSpPr txBox="1"/>
          <p:nvPr/>
        </p:nvSpPr>
        <p:spPr>
          <a:xfrm>
            <a:off x="3264045" y="3663456"/>
            <a:ext cx="799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….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8305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Tests in Ruby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9637"/>
            <a:ext cx="8229600" cy="4068763"/>
          </a:xfrm>
        </p:spPr>
        <p:txBody>
          <a:bodyPr/>
          <a:lstStyle/>
          <a:p>
            <a:r>
              <a:rPr lang="en-US" dirty="0" smtClean="0"/>
              <a:t>Test controller actions</a:t>
            </a:r>
          </a:p>
          <a:p>
            <a:endParaRPr lang="en-US" dirty="0" smtClean="0"/>
          </a:p>
          <a:p>
            <a:r>
              <a:rPr lang="en-US" dirty="0" smtClean="0"/>
              <a:t>Input: Controllers simulate web requests</a:t>
            </a:r>
          </a:p>
          <a:p>
            <a:endParaRPr lang="en-US" dirty="0" smtClean="0"/>
          </a:p>
          <a:p>
            <a:r>
              <a:rPr lang="en-US" dirty="0" smtClean="0"/>
              <a:t>Output: Respond with an HTML/redirect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25403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ask?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828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Errors?</a:t>
            </a:r>
          </a:p>
          <a:p>
            <a:endParaRPr lang="en-US" dirty="0" smtClean="0"/>
          </a:p>
          <a:p>
            <a:r>
              <a:rPr lang="en-US" dirty="0" smtClean="0"/>
              <a:t>Output?</a:t>
            </a:r>
          </a:p>
          <a:p>
            <a:pPr lvl="1"/>
            <a:r>
              <a:rPr lang="en-US" dirty="0" smtClean="0"/>
              <a:t>HTML</a:t>
            </a:r>
          </a:p>
          <a:p>
            <a:pPr lvl="1"/>
            <a:r>
              <a:rPr lang="en-US" dirty="0" smtClean="0"/>
              <a:t>Redirect</a:t>
            </a:r>
          </a:p>
          <a:p>
            <a:endParaRPr lang="en-US" dirty="0" smtClean="0"/>
          </a:p>
          <a:p>
            <a:r>
              <a:rPr lang="en-US" dirty="0" smtClean="0"/>
              <a:t>System State?</a:t>
            </a:r>
          </a:p>
          <a:p>
            <a:pPr lvl="1"/>
            <a:r>
              <a:rPr lang="en-US" dirty="0" smtClean="0"/>
              <a:t>Database</a:t>
            </a:r>
          </a:p>
          <a:p>
            <a:pPr lvl="1"/>
            <a:r>
              <a:rPr lang="en-US" dirty="0" smtClean="0"/>
              <a:t>“Other states/logic?…”</a:t>
            </a:r>
          </a:p>
        </p:txBody>
      </p:sp>
    </p:spTree>
    <p:extLst>
      <p:ext uri="{BB962C8B-B14F-4D97-AF65-F5344CB8AC3E}">
        <p14:creationId xmlns:p14="http://schemas.microsoft.com/office/powerpoint/2010/main" val="42942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rt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33400"/>
            <a:ext cx="9144801" cy="5715000"/>
          </a:xfrm>
        </p:spPr>
      </p:pic>
    </p:spTree>
    <p:extLst>
      <p:ext uri="{BB962C8B-B14F-4D97-AF65-F5344CB8AC3E}">
        <p14:creationId xmlns:p14="http://schemas.microsoft.com/office/powerpoint/2010/main" val="32892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rt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33900"/>
            <a:ext cx="9144000" cy="5714500"/>
          </a:xfrm>
        </p:spPr>
      </p:pic>
    </p:spTree>
    <p:extLst>
      <p:ext uri="{BB962C8B-B14F-4D97-AF65-F5344CB8AC3E}">
        <p14:creationId xmlns:p14="http://schemas.microsoft.com/office/powerpoint/2010/main" val="27372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rt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334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8400" y="4572000"/>
            <a:ext cx="2057400" cy="1371600"/>
          </a:xfrm>
          <a:noFill/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CC0099"/>
                </a:solidFill>
              </a:rPr>
              <a:t>QUIZ!</a:t>
            </a:r>
            <a:r>
              <a:rPr lang="en-US" sz="5000" dirty="0" smtClean="0">
                <a:solidFill>
                  <a:srgbClr val="CC0099"/>
                </a:solidFill>
              </a:rPr>
              <a:t> </a:t>
            </a:r>
            <a:endParaRPr lang="en-US" sz="5000" dirty="0">
              <a:solidFill>
                <a:srgbClr val="CC0099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600200" y="304800"/>
            <a:ext cx="6096000" cy="6172200"/>
          </a:xfrm>
          <a:prstGeom prst="ellipse">
            <a:avLst/>
          </a:prstGeom>
          <a:noFill/>
          <a:ln w="254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743450" y="952500"/>
            <a:ext cx="0" cy="2438400"/>
          </a:xfrm>
          <a:prstGeom prst="line">
            <a:avLst/>
          </a:prstGeom>
          <a:ln w="2540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733800" y="3352800"/>
            <a:ext cx="1009650" cy="1447800"/>
          </a:xfrm>
          <a:prstGeom prst="line">
            <a:avLst/>
          </a:prstGeom>
          <a:ln w="2540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42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"/>
            <a:ext cx="8305800" cy="64008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For </a:t>
            </a:r>
            <a:r>
              <a:rPr lang="en-US" dirty="0"/>
              <a:t>the first blank (1), what should be done to show the correct car? (Hint: Id</a:t>
            </a:r>
            <a:r>
              <a:rPr lang="en-US" dirty="0" smtClean="0"/>
              <a:t>)</a:t>
            </a:r>
          </a:p>
          <a:p>
            <a:pPr marL="514350" indent="-514350"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en-US" dirty="0" smtClean="0"/>
              <a:t>Using </a:t>
            </a:r>
            <a:r>
              <a:rPr lang="en-US" dirty="0"/>
              <a:t>the image from the first question, how would I check to make sure the correct view is rendered for the show action? (Fill in blank </a:t>
            </a:r>
            <a:r>
              <a:rPr lang="en-US" dirty="0" smtClean="0"/>
              <a:t>#2)</a:t>
            </a:r>
            <a:endParaRPr lang="en-US" dirty="0"/>
          </a:p>
          <a:p>
            <a:pPr marL="800100" lvl="2" indent="0">
              <a:buNone/>
            </a:pPr>
            <a:r>
              <a:rPr lang="en-US" b="1" dirty="0"/>
              <a:t>Option 1:</a:t>
            </a:r>
            <a:r>
              <a:rPr lang="en-US" dirty="0"/>
              <a:t> </a:t>
            </a:r>
            <a:r>
              <a:rPr lang="en-US" dirty="0" err="1"/>
              <a:t>assert_not_nil</a:t>
            </a:r>
            <a:r>
              <a:rPr lang="en-US" dirty="0"/>
              <a:t> assigns(:cars</a:t>
            </a:r>
            <a:r>
              <a:rPr lang="en-US" dirty="0" smtClean="0"/>
              <a:t>)</a:t>
            </a:r>
            <a:endParaRPr lang="en-US" dirty="0"/>
          </a:p>
          <a:p>
            <a:pPr marL="800100" lvl="2" indent="0">
              <a:buNone/>
            </a:pPr>
            <a:r>
              <a:rPr lang="en-US" b="1" dirty="0">
                <a:solidFill>
                  <a:srgbClr val="FFFFFF"/>
                </a:solidFill>
              </a:rPr>
              <a:t>Option 2: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assert_template</a:t>
            </a:r>
            <a:r>
              <a:rPr lang="en-US" dirty="0">
                <a:solidFill>
                  <a:srgbClr val="FFFFFF"/>
                </a:solidFill>
              </a:rPr>
              <a:t> :</a:t>
            </a:r>
            <a:r>
              <a:rPr lang="en-US" dirty="0" smtClean="0">
                <a:solidFill>
                  <a:srgbClr val="FFFFFF"/>
                </a:solidFill>
              </a:rPr>
              <a:t>show</a:t>
            </a:r>
            <a:endParaRPr lang="en-US" dirty="0">
              <a:solidFill>
                <a:srgbClr val="FFFFFF"/>
              </a:solidFill>
            </a:endParaRPr>
          </a:p>
          <a:p>
            <a:pPr marL="800100" lvl="2" indent="0">
              <a:buNone/>
            </a:pPr>
            <a:r>
              <a:rPr lang="en-US" b="1" dirty="0"/>
              <a:t>Option 3:</a:t>
            </a:r>
            <a:r>
              <a:rPr lang="en-US" dirty="0"/>
              <a:t> </a:t>
            </a:r>
            <a:r>
              <a:rPr lang="en-US" dirty="0" err="1"/>
              <a:t>assert_response</a:t>
            </a:r>
            <a:r>
              <a:rPr lang="en-US" dirty="0"/>
              <a:t> :</a:t>
            </a:r>
            <a:r>
              <a:rPr lang="en-US" dirty="0" smtClean="0"/>
              <a:t>success</a:t>
            </a:r>
            <a:endParaRPr lang="en-US" dirty="0"/>
          </a:p>
          <a:p>
            <a:pPr marL="800100" lvl="2" indent="0">
              <a:buNone/>
            </a:pPr>
            <a:r>
              <a:rPr lang="en-US" b="1" dirty="0"/>
              <a:t>Option 4:</a:t>
            </a:r>
            <a:r>
              <a:rPr lang="en-US" dirty="0"/>
              <a:t> </a:t>
            </a:r>
            <a:r>
              <a:rPr lang="en-US" dirty="0" err="1" smtClean="0"/>
              <a:t>assert_difference</a:t>
            </a:r>
            <a:endParaRPr lang="en-US" dirty="0"/>
          </a:p>
        </p:txBody>
      </p:sp>
      <p:pic>
        <p:nvPicPr>
          <p:cNvPr id="3076" name="Picture 4" descr="C:\Users\mluong\Dropbox\Screen Shot 2015-11-08 at 11.37.11 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3505200" cy="2390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3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True or False? According to the image, a valid instance of model is assigned to the controller action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514350" indent="-514350">
              <a:buFont typeface="+mj-lt"/>
              <a:buAutoNum type="arabicPeriod" startAt="3"/>
            </a:pPr>
            <a:endParaRPr lang="en-US" dirty="0" smtClean="0"/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514350" indent="-514350">
              <a:buFont typeface="+mj-lt"/>
              <a:buAutoNum type="arabicPeriod" startAt="3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mluong\Dropbox\Screen Shot 2015-11-08 at 6.01.10 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24200"/>
            <a:ext cx="7772400" cy="1715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23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id</a:t>
            </a:r>
            <a:r>
              <a:rPr lang="en-US" dirty="0">
                <a:solidFill>
                  <a:srgbClr val="FF0000"/>
                </a:solidFill>
              </a:rPr>
              <a:t>:@</a:t>
            </a:r>
            <a:r>
              <a:rPr lang="en-US" dirty="0" smtClean="0">
                <a:solidFill>
                  <a:srgbClr val="FF0000"/>
                </a:solidFill>
              </a:rPr>
              <a:t>car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Option </a:t>
            </a:r>
            <a:r>
              <a:rPr lang="en-US" b="1" dirty="0">
                <a:solidFill>
                  <a:srgbClr val="FF0000"/>
                </a:solidFill>
              </a:rPr>
              <a:t>2: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dirty="0" err="1">
                <a:solidFill>
                  <a:srgbClr val="FF0000"/>
                </a:solidFill>
              </a:rPr>
              <a:t>assert_template</a:t>
            </a:r>
            <a:r>
              <a:rPr lang="en-US" dirty="0">
                <a:solidFill>
                  <a:srgbClr val="FF0000"/>
                </a:solidFill>
              </a:rPr>
              <a:t> :show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False</a:t>
            </a:r>
            <a:r>
              <a:rPr lang="en-US" dirty="0">
                <a:solidFill>
                  <a:srgbClr val="FF0000"/>
                </a:solidFill>
              </a:rPr>
              <a:t>; :model should be a car instance</a:t>
            </a:r>
          </a:p>
          <a:p>
            <a:pPr marL="514350" indent="-514350"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8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Can you create a bug-free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oftware?</a:t>
            </a:r>
            <a:r>
              <a:rPr lang="en-US" dirty="0" smtClean="0">
                <a:solidFill>
                  <a:srgbClr val="FF6D77"/>
                </a:solidFill>
              </a:rPr>
              <a:t> </a:t>
            </a:r>
          </a:p>
          <a:p>
            <a:pPr marL="0" indent="0" algn="ctr">
              <a:buNone/>
            </a:pPr>
            <a:endParaRPr lang="en-US" sz="1000" dirty="0">
              <a:solidFill>
                <a:srgbClr val="FF6D77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CC0099"/>
                </a:solidFill>
              </a:rPr>
              <a:t>No!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CC0099"/>
                </a:solidFill>
              </a:rPr>
              <a:t>Goal: Reduce the number of bugs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What can you do to discover bugs?</a:t>
            </a:r>
            <a:r>
              <a:rPr lang="en-US" dirty="0" smtClean="0">
                <a:solidFill>
                  <a:srgbClr val="FF6D77"/>
                </a:solidFill>
              </a:rPr>
              <a:t> </a:t>
            </a:r>
          </a:p>
          <a:p>
            <a:pPr marL="0" indent="0" algn="ctr">
              <a:buNone/>
            </a:pPr>
            <a:endParaRPr lang="en-US" sz="1000" dirty="0" smtClean="0">
              <a:solidFill>
                <a:srgbClr val="FF6D77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CC0099"/>
                </a:solidFill>
              </a:rPr>
              <a:t>Software testing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1066800"/>
            <a:ext cx="7162800" cy="2263254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8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500" dirty="0" smtClean="0"/>
              <a:t>Testing-Related Terminology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CC0099"/>
                </a:solidFill>
              </a:rPr>
              <a:t>Testing</a:t>
            </a:r>
            <a:r>
              <a:rPr lang="en-US" sz="2800" dirty="0" smtClean="0"/>
              <a:t>:</a:t>
            </a:r>
            <a:r>
              <a:rPr lang="en-US" sz="2800" dirty="0" smtClean="0">
                <a:solidFill>
                  <a:srgbClr val="FF6D77"/>
                </a:solidFill>
              </a:rPr>
              <a:t> </a:t>
            </a:r>
            <a:r>
              <a:rPr lang="en-US" sz="2800" dirty="0" smtClean="0"/>
              <a:t>Execute code to reveal defects</a:t>
            </a:r>
          </a:p>
          <a:p>
            <a:pPr lvl="1" eaLnBrk="1" hangingPunct="1"/>
            <a:r>
              <a:rPr lang="en-US" sz="2400" dirty="0" smtClean="0"/>
              <a:t>Does it behave as expected?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>
                <a:solidFill>
                  <a:srgbClr val="CC0099"/>
                </a:solidFill>
              </a:rPr>
              <a:t>Test/Test Case</a:t>
            </a:r>
            <a:r>
              <a:rPr lang="en-US" sz="2800" dirty="0" smtClean="0"/>
              <a:t>:</a:t>
            </a:r>
            <a:r>
              <a:rPr lang="en-US" sz="2800" dirty="0" smtClean="0">
                <a:solidFill>
                  <a:srgbClr val="FF6D77"/>
                </a:solidFill>
              </a:rPr>
              <a:t> </a:t>
            </a:r>
            <a:r>
              <a:rPr lang="en-US" sz="2800" dirty="0" smtClean="0"/>
              <a:t>One execution of code that may expose bug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sz="2800" dirty="0" smtClean="0">
                <a:solidFill>
                  <a:srgbClr val="CC0099"/>
                </a:solidFill>
              </a:rPr>
              <a:t>Test Suite</a:t>
            </a:r>
            <a:r>
              <a:rPr lang="en-US" sz="2800" dirty="0" smtClean="0"/>
              <a:t>:</a:t>
            </a:r>
            <a:r>
              <a:rPr lang="en-US" sz="2800" dirty="0" smtClean="0">
                <a:solidFill>
                  <a:srgbClr val="FF6D77"/>
                </a:solidFill>
              </a:rPr>
              <a:t> </a:t>
            </a:r>
            <a:r>
              <a:rPr lang="en-US" sz="2800" dirty="0" smtClean="0"/>
              <a:t>Set of test cases</a:t>
            </a:r>
          </a:p>
          <a:p>
            <a:pPr lvl="1" eaLnBrk="1" hangingPunct="1"/>
            <a:r>
              <a:rPr lang="en-US" sz="2400" dirty="0" smtClean="0"/>
              <a:t>Often used to group related tests</a:t>
            </a:r>
          </a:p>
        </p:txBody>
      </p:sp>
    </p:spTree>
    <p:extLst>
      <p:ext uri="{BB962C8B-B14F-4D97-AF65-F5344CB8AC3E}">
        <p14:creationId xmlns:p14="http://schemas.microsoft.com/office/powerpoint/2010/main" val="30825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068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How </a:t>
            </a:r>
            <a:r>
              <a:rPr lang="en-US" dirty="0"/>
              <a:t>do you </a:t>
            </a:r>
            <a:r>
              <a:rPr lang="en-US" u="sng" dirty="0"/>
              <a:t>completely</a:t>
            </a:r>
            <a:r>
              <a:rPr lang="en-US" dirty="0"/>
              <a:t> test a </a:t>
            </a:r>
            <a:r>
              <a:rPr lang="en-US" dirty="0" smtClean="0"/>
              <a:t>program?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FF6D77"/>
              </a:solidFill>
            </a:endParaRPr>
          </a:p>
          <a:p>
            <a:pPr marL="457200" lvl="1" indent="0" algn="ctr">
              <a:buNone/>
            </a:pPr>
            <a:r>
              <a:rPr lang="en-US" dirty="0" smtClean="0">
                <a:solidFill>
                  <a:srgbClr val="CC0099"/>
                </a:solidFill>
              </a:rPr>
              <a:t>Try all possible inputs  = Exhaustive Testing</a:t>
            </a:r>
          </a:p>
          <a:p>
            <a:pPr lvl="1" algn="ctr"/>
            <a:endParaRPr lang="en-US" dirty="0">
              <a:solidFill>
                <a:srgbClr val="FF6D77"/>
              </a:solidFill>
            </a:endParaRPr>
          </a:p>
          <a:p>
            <a:pPr lvl="1" algn="ctr"/>
            <a:endParaRPr lang="en-US" dirty="0" smtClean="0">
              <a:solidFill>
                <a:srgbClr val="FF6D77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Can exhaustive testing be done in practice?</a:t>
            </a:r>
          </a:p>
          <a:p>
            <a:pPr marL="0" indent="0" algn="ctr">
              <a:buNone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457200" lvl="1" indent="0" algn="ctr">
              <a:buNone/>
            </a:pPr>
            <a:r>
              <a:rPr lang="en-US" sz="2400" dirty="0" smtClean="0">
                <a:solidFill>
                  <a:srgbClr val="CC0099"/>
                </a:solidFill>
              </a:rPr>
              <a:t>No….</a:t>
            </a:r>
          </a:p>
        </p:txBody>
      </p:sp>
    </p:spTree>
    <p:extLst>
      <p:ext uri="{BB962C8B-B14F-4D97-AF65-F5344CB8AC3E}">
        <p14:creationId xmlns:p14="http://schemas.microsoft.com/office/powerpoint/2010/main" val="137215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Example: File operation</a:t>
            </a:r>
          </a:p>
        </p:txBody>
      </p:sp>
      <p:sp>
        <p:nvSpPr>
          <p:cNvPr id="21506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Takes file name as argument</a:t>
            </a:r>
          </a:p>
          <a:p>
            <a:pPr lvl="1"/>
            <a:r>
              <a:rPr lang="en-US" altLang="en-US" dirty="0" smtClean="0"/>
              <a:t>Each character an 8-bit byte</a:t>
            </a:r>
          </a:p>
          <a:p>
            <a:pPr lvl="1"/>
            <a:endParaRPr lang="en-US" altLang="en-US" dirty="0" smtClean="0"/>
          </a:p>
          <a:p>
            <a:r>
              <a:rPr lang="en-US" altLang="en-US" smtClean="0"/>
              <a:t>How many tests cases to exhaustively test?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66888" y="3871913"/>
            <a:ext cx="5611812" cy="267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CC0099"/>
                </a:solidFill>
              </a:rPr>
              <a:t>If you limit file name to 10 characters,</a:t>
            </a:r>
            <a:br>
              <a:rPr lang="en-US" altLang="en-US" b="1" dirty="0">
                <a:solidFill>
                  <a:srgbClr val="CC0099"/>
                </a:solidFill>
              </a:rPr>
            </a:br>
            <a:r>
              <a:rPr lang="en-US" altLang="en-US" b="1" dirty="0">
                <a:solidFill>
                  <a:srgbClr val="CC0099"/>
                </a:solidFill>
              </a:rPr>
              <a:t>there are 256</a:t>
            </a:r>
            <a:r>
              <a:rPr lang="en-US" altLang="en-US" b="1" baseline="30000" dirty="0">
                <a:solidFill>
                  <a:srgbClr val="CC0099"/>
                </a:solidFill>
              </a:rPr>
              <a:t>10</a:t>
            </a:r>
            <a:r>
              <a:rPr lang="en-US" altLang="en-US" b="1" dirty="0">
                <a:solidFill>
                  <a:srgbClr val="CC0099"/>
                </a:solidFill>
              </a:rPr>
              <a:t> different test cases</a:t>
            </a:r>
          </a:p>
          <a:p>
            <a:pPr algn="ctr" eaLnBrk="1" hangingPunct="1"/>
            <a:endParaRPr lang="en-US" altLang="en-US" b="1" dirty="0">
              <a:solidFill>
                <a:srgbClr val="CC0099"/>
              </a:solidFill>
            </a:endParaRPr>
          </a:p>
          <a:p>
            <a:pPr algn="ctr" eaLnBrk="1" hangingPunct="1"/>
            <a:r>
              <a:rPr lang="en-US" altLang="en-US" b="1" dirty="0">
                <a:solidFill>
                  <a:srgbClr val="CC0099"/>
                </a:solidFill>
              </a:rPr>
              <a:t> Even if you can run 1000 tests per second,</a:t>
            </a:r>
            <a:br>
              <a:rPr lang="en-US" altLang="en-US" b="1" dirty="0">
                <a:solidFill>
                  <a:srgbClr val="CC0099"/>
                </a:solidFill>
              </a:rPr>
            </a:br>
            <a:r>
              <a:rPr lang="en-US" altLang="en-US" b="1" dirty="0">
                <a:solidFill>
                  <a:srgbClr val="CC0099"/>
                </a:solidFill>
              </a:rPr>
              <a:t>it would still take over 10</a:t>
            </a:r>
            <a:r>
              <a:rPr lang="en-US" altLang="en-US" b="1" baseline="30000" dirty="0">
                <a:solidFill>
                  <a:srgbClr val="CC0099"/>
                </a:solidFill>
              </a:rPr>
              <a:t>13</a:t>
            </a:r>
            <a:r>
              <a:rPr lang="en-US" altLang="en-US" b="1" dirty="0">
                <a:solidFill>
                  <a:srgbClr val="CC0099"/>
                </a:solidFill>
              </a:rPr>
              <a:t> years!</a:t>
            </a:r>
          </a:p>
          <a:p>
            <a:pPr algn="ctr" eaLnBrk="1" hangingPunct="1"/>
            <a:endParaRPr lang="en-US" altLang="en-US" b="1" dirty="0">
              <a:solidFill>
                <a:srgbClr val="CC0099"/>
              </a:solidFill>
            </a:endParaRPr>
          </a:p>
          <a:p>
            <a:pPr algn="ctr" eaLnBrk="1" hangingPunct="1"/>
            <a:r>
              <a:rPr lang="en-US" altLang="en-US" b="1" dirty="0">
                <a:solidFill>
                  <a:srgbClr val="CC0099"/>
                </a:solidFill>
              </a:rPr>
              <a:t>Clearly, exhaustive testing not feasible…</a:t>
            </a:r>
          </a:p>
        </p:txBody>
      </p:sp>
    </p:spTree>
    <p:extLst>
      <p:ext uri="{BB962C8B-B14F-4D97-AF65-F5344CB8AC3E}">
        <p14:creationId xmlns:p14="http://schemas.microsoft.com/office/powerpoint/2010/main" val="24682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4068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How to choose </a:t>
            </a:r>
            <a:r>
              <a:rPr lang="en-US" dirty="0" smtClean="0">
                <a:solidFill>
                  <a:srgbClr val="FFFFFF"/>
                </a:solidFill>
              </a:rPr>
              <a:t>set </a:t>
            </a:r>
            <a:r>
              <a:rPr lang="en-US" dirty="0">
                <a:solidFill>
                  <a:srgbClr val="FFFFFF"/>
                </a:solidFill>
              </a:rPr>
              <a:t>of test </a:t>
            </a:r>
            <a:r>
              <a:rPr lang="en-US" dirty="0" smtClean="0">
                <a:solidFill>
                  <a:srgbClr val="FFFFFF"/>
                </a:solidFill>
              </a:rPr>
              <a:t>cases that reveals </a:t>
            </a:r>
            <a:r>
              <a:rPr lang="en-US" dirty="0">
                <a:solidFill>
                  <a:srgbClr val="FFFFFF"/>
                </a:solidFill>
              </a:rPr>
              <a:t>all </a:t>
            </a:r>
            <a:r>
              <a:rPr lang="en-US" dirty="0" smtClean="0">
                <a:solidFill>
                  <a:srgbClr val="FFFFFF"/>
                </a:solidFill>
              </a:rPr>
              <a:t>errors?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CC0099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CC0099"/>
                </a:solidFill>
              </a:rPr>
              <a:t>Fundamental research problem</a:t>
            </a:r>
          </a:p>
          <a:p>
            <a:pPr marL="0" indent="0" algn="ctr">
              <a:buNone/>
            </a:pPr>
            <a:endParaRPr lang="en-US" sz="2400" dirty="0" smtClean="0">
              <a:solidFill>
                <a:srgbClr val="CC0099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CC0099"/>
                </a:solidFill>
              </a:rPr>
              <a:t>Essentially unsolvable in general case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/>
              <a:t>The Testing Problem:</a:t>
            </a:r>
          </a:p>
        </p:txBody>
      </p:sp>
    </p:spTree>
    <p:extLst>
      <p:ext uri="{BB962C8B-B14F-4D97-AF65-F5344CB8AC3E}">
        <p14:creationId xmlns:p14="http://schemas.microsoft.com/office/powerpoint/2010/main" val="20520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500" dirty="0" smtClean="0"/>
              <a:t>Design Decisions for Tests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828800"/>
            <a:ext cx="5715000" cy="914400"/>
          </a:xfrm>
          <a:prstGeom prst="rect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/>
              <a:t>What subset of system to test?</a:t>
            </a:r>
          </a:p>
          <a:p>
            <a:endParaRPr lang="en-US" dirty="0"/>
          </a:p>
          <a:p>
            <a:r>
              <a:rPr lang="en-US" dirty="0"/>
              <a:t>How to choose test cases?</a:t>
            </a:r>
          </a:p>
        </p:txBody>
      </p:sp>
    </p:spTree>
    <p:extLst>
      <p:ext uri="{BB962C8B-B14F-4D97-AF65-F5344CB8AC3E}">
        <p14:creationId xmlns:p14="http://schemas.microsoft.com/office/powerpoint/2010/main" val="33063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500" dirty="0" smtClean="0"/>
              <a:t>What subset of system to test?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28850" y="5105400"/>
            <a:ext cx="62579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800" u="sng" dirty="0">
                <a:solidFill>
                  <a:srgbClr val="CC0099"/>
                </a:solidFill>
              </a:rPr>
              <a:t>Unit testing</a:t>
            </a:r>
            <a:r>
              <a:rPr lang="en-US" sz="2800" dirty="0">
                <a:solidFill>
                  <a:schemeClr val="bg1"/>
                </a:solidFill>
              </a:rPr>
              <a:t>: Test modules in isolation; smallest </a:t>
            </a:r>
            <a:r>
              <a:rPr lang="en-US" altLang="en-US" sz="2800" dirty="0">
                <a:solidFill>
                  <a:schemeClr val="bg1"/>
                </a:solidFill>
              </a:rPr>
              <a:t>“</a:t>
            </a:r>
            <a:r>
              <a:rPr lang="en-US" sz="2800" dirty="0">
                <a:solidFill>
                  <a:schemeClr val="bg1"/>
                </a:solidFill>
              </a:rPr>
              <a:t>units</a:t>
            </a:r>
            <a:r>
              <a:rPr lang="en-US" altLang="en-US" sz="2800" dirty="0">
                <a:solidFill>
                  <a:schemeClr val="bg1"/>
                </a:solidFill>
              </a:rPr>
              <a:t>”</a:t>
            </a:r>
            <a:r>
              <a:rPr lang="en-US" sz="2800" dirty="0">
                <a:solidFill>
                  <a:schemeClr val="bg1"/>
                </a:solidFill>
              </a:rPr>
              <a:t> of code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19959" y="3429000"/>
            <a:ext cx="62579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800" u="sng" dirty="0">
                <a:solidFill>
                  <a:srgbClr val="CC0099"/>
                </a:solidFill>
              </a:rPr>
              <a:t>Integration testing</a:t>
            </a:r>
            <a:r>
              <a:rPr lang="en-US" sz="2800" dirty="0">
                <a:solidFill>
                  <a:schemeClr val="bg1"/>
                </a:solidFill>
              </a:rPr>
              <a:t>: Test groups of collaborating units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87054" y="2066925"/>
            <a:ext cx="6256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800" u="sng" dirty="0">
                <a:solidFill>
                  <a:srgbClr val="CC0099"/>
                </a:solidFill>
              </a:rPr>
              <a:t>System testing</a:t>
            </a:r>
            <a:r>
              <a:rPr lang="en-US" sz="2800" dirty="0">
                <a:solidFill>
                  <a:schemeClr val="bg1"/>
                </a:solidFill>
              </a:rPr>
              <a:t>: Test the complete system</a:t>
            </a:r>
          </a:p>
        </p:txBody>
      </p:sp>
      <p:cxnSp>
        <p:nvCxnSpPr>
          <p:cNvPr id="8" name="Straight Arrow Connector 7"/>
          <p:cNvCxnSpPr>
            <a:stCxn id="26630" idx="0"/>
            <a:endCxn id="26631" idx="2"/>
          </p:cNvCxnSpPr>
          <p:nvPr/>
        </p:nvCxnSpPr>
        <p:spPr>
          <a:xfrm flipV="1">
            <a:off x="1400175" y="2125663"/>
            <a:ext cx="19050" cy="346948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590550" y="5595143"/>
            <a:ext cx="1619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</a:rPr>
              <a:t>smaller subset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609600" y="1295400"/>
            <a:ext cx="1619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</a:rPr>
              <a:t>larger subset</a:t>
            </a:r>
          </a:p>
        </p:txBody>
      </p:sp>
      <p:sp>
        <p:nvSpPr>
          <p:cNvPr id="3" name="Rectangle 2"/>
          <p:cNvSpPr/>
          <p:nvPr/>
        </p:nvSpPr>
        <p:spPr>
          <a:xfrm>
            <a:off x="2057400" y="1981200"/>
            <a:ext cx="6934200" cy="9144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52600" y="3429000"/>
            <a:ext cx="6934200" cy="9144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">
  <a:themeElements>
    <a:clrScheme name="Custom 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CC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76200" cmpd="sng">
          <a:solidFill>
            <a:srgbClr val="FF00FF"/>
          </a:solidFill>
          <a:prstDash val="sysDash"/>
          <a:headEnd type="none"/>
          <a:tailEnd type="arrow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</a:objectDefaults>
  <a:extraClrSchemeLst/>
</a:theme>
</file>

<file path=ppt/theme/theme3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4005</TotalTime>
  <Words>821</Words>
  <Application>Microsoft Macintosh PowerPoint</Application>
  <PresentationFormat>On-screen Show (4:3)</PresentationFormat>
  <Paragraphs>216</Paragraphs>
  <Slides>29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Calibri</vt:lpstr>
      <vt:lpstr>MS PGothic</vt:lpstr>
      <vt:lpstr>ＭＳ Ｐゴシック</vt:lpstr>
      <vt:lpstr>Arial</vt:lpstr>
      <vt:lpstr>Office Theme</vt:lpstr>
      <vt:lpstr>Black</vt:lpstr>
      <vt:lpstr> Black </vt:lpstr>
      <vt:lpstr>PowerPoint Presentation</vt:lpstr>
      <vt:lpstr>15 Knowledge Areas of SWEBOK</vt:lpstr>
      <vt:lpstr>PowerPoint Presentation</vt:lpstr>
      <vt:lpstr>Testing-Related Terminology</vt:lpstr>
      <vt:lpstr>PowerPoint Presentation</vt:lpstr>
      <vt:lpstr>Example: File operation</vt:lpstr>
      <vt:lpstr>PowerPoint Presentation</vt:lpstr>
      <vt:lpstr>Design Decisions for Tests</vt:lpstr>
      <vt:lpstr>What subset of system to test?</vt:lpstr>
      <vt:lpstr>Unit versus Integration Testing</vt:lpstr>
      <vt:lpstr>Design Decisions for Tests</vt:lpstr>
      <vt:lpstr>How to choose test cases?</vt:lpstr>
      <vt:lpstr>QUIZ! </vt:lpstr>
      <vt:lpstr>PowerPoint Presentation</vt:lpstr>
      <vt:lpstr>PowerPoint Presentation</vt:lpstr>
      <vt:lpstr>PowerPoint Presentation</vt:lpstr>
      <vt:lpstr>Answers</vt:lpstr>
      <vt:lpstr>PowerPoint Presentation</vt:lpstr>
      <vt:lpstr>PowerPoint Presentation</vt:lpstr>
      <vt:lpstr>PowerPoint Presentation</vt:lpstr>
      <vt:lpstr>Functional Tests in Ruby</vt:lpstr>
      <vt:lpstr>What to ask?</vt:lpstr>
      <vt:lpstr>PowerPoint Presentation</vt:lpstr>
      <vt:lpstr>PowerPoint Presentation</vt:lpstr>
      <vt:lpstr>PowerPoint Presentation</vt:lpstr>
      <vt:lpstr>QUIZ! </vt:lpstr>
      <vt:lpstr>PowerPoint Presentation</vt:lpstr>
      <vt:lpstr>PowerPoint Presentation</vt:lpstr>
      <vt:lpstr>Answers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</dc:title>
  <dc:creator>Maria Luong (mluong)</dc:creator>
  <cp:lastModifiedBy>Scott Fleming</cp:lastModifiedBy>
  <cp:revision>198</cp:revision>
  <dcterms:created xsi:type="dcterms:W3CDTF">2015-09-15T16:42:42Z</dcterms:created>
  <dcterms:modified xsi:type="dcterms:W3CDTF">2016-08-20T22:06:38Z</dcterms:modified>
</cp:coreProperties>
</file>