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7" r:id="rId3"/>
    <p:sldId id="317" r:id="rId4"/>
    <p:sldId id="299" r:id="rId5"/>
    <p:sldId id="288" r:id="rId6"/>
    <p:sldId id="289" r:id="rId7"/>
    <p:sldId id="297" r:id="rId8"/>
    <p:sldId id="300" r:id="rId9"/>
    <p:sldId id="290" r:id="rId10"/>
    <p:sldId id="302" r:id="rId11"/>
    <p:sldId id="291" r:id="rId12"/>
    <p:sldId id="303" r:id="rId13"/>
    <p:sldId id="304" r:id="rId14"/>
    <p:sldId id="305" r:id="rId15"/>
    <p:sldId id="292" r:id="rId16"/>
    <p:sldId id="307" r:id="rId17"/>
    <p:sldId id="296" r:id="rId18"/>
    <p:sldId id="260" r:id="rId19"/>
    <p:sldId id="262" r:id="rId20"/>
    <p:sldId id="311" r:id="rId21"/>
    <p:sldId id="309" r:id="rId22"/>
    <p:sldId id="264" r:id="rId23"/>
    <p:sldId id="286" r:id="rId24"/>
    <p:sldId id="283" r:id="rId25"/>
    <p:sldId id="312" r:id="rId26"/>
    <p:sldId id="315" r:id="rId27"/>
    <p:sldId id="314" r:id="rId28"/>
    <p:sldId id="316" r:id="rId29"/>
    <p:sldId id="270" r:id="rId30"/>
    <p:sldId id="282" r:id="rId31"/>
    <p:sldId id="31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CC"/>
    <a:srgbClr val="00B0F0"/>
    <a:srgbClr val="F8F8F8"/>
    <a:srgbClr val="CC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/>
    <p:restoredTop sz="91377" autoAdjust="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F5F1C-4538-4D67-9560-60E4BC2CFE90}" type="datetimeFigureOut">
              <a:rPr lang="en-IN" smtClean="0"/>
              <a:pPr/>
              <a:t>04-11-2015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EBBF6-022E-49F6-AC95-ED02A86380A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196361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EBBF6-022E-49F6-AC95-ED02A86380A5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594631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EBBF6-022E-49F6-AC95-ED02A86380A5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EBBF6-022E-49F6-AC95-ED02A86380A5}" type="slidenum">
              <a:rPr lang="en-IN" smtClean="0"/>
              <a:pPr/>
              <a:t>18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68109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50EB-D842-4F80-8AF8-8D2874A45C6A}" type="datetimeFigureOut">
              <a:rPr lang="en-IN" smtClean="0"/>
              <a:pPr/>
              <a:t>04-11-2015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6F23-82EB-43FA-B82B-141E495349D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50EB-D842-4F80-8AF8-8D2874A45C6A}" type="datetimeFigureOut">
              <a:rPr lang="en-IN" smtClean="0"/>
              <a:pPr/>
              <a:t>04-11-2015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6F23-82EB-43FA-B82B-141E495349D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50EB-D842-4F80-8AF8-8D2874A45C6A}" type="datetimeFigureOut">
              <a:rPr lang="en-IN" smtClean="0"/>
              <a:pPr/>
              <a:t>04-11-2015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6F23-82EB-43FA-B82B-141E495349D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50EB-D842-4F80-8AF8-8D2874A45C6A}" type="datetimeFigureOut">
              <a:rPr lang="en-IN" smtClean="0"/>
              <a:pPr/>
              <a:t>04-11-2015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6F23-82EB-43FA-B82B-141E495349D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50EB-D842-4F80-8AF8-8D2874A45C6A}" type="datetimeFigureOut">
              <a:rPr lang="en-IN" smtClean="0"/>
              <a:pPr/>
              <a:t>04-11-2015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6F23-82EB-43FA-B82B-141E495349D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50EB-D842-4F80-8AF8-8D2874A45C6A}" type="datetimeFigureOut">
              <a:rPr lang="en-IN" smtClean="0"/>
              <a:pPr/>
              <a:t>04-11-2015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6F23-82EB-43FA-B82B-141E495349D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50EB-D842-4F80-8AF8-8D2874A45C6A}" type="datetimeFigureOut">
              <a:rPr lang="en-IN" smtClean="0"/>
              <a:pPr/>
              <a:t>04-11-2015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6F23-82EB-43FA-B82B-141E495349D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50EB-D842-4F80-8AF8-8D2874A45C6A}" type="datetimeFigureOut">
              <a:rPr lang="en-IN" smtClean="0"/>
              <a:pPr/>
              <a:t>04-11-2015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6F23-82EB-43FA-B82B-141E495349D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50EB-D842-4F80-8AF8-8D2874A45C6A}" type="datetimeFigureOut">
              <a:rPr lang="en-IN" smtClean="0"/>
              <a:pPr/>
              <a:t>04-11-2015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6F23-82EB-43FA-B82B-141E495349D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50EB-D842-4F80-8AF8-8D2874A45C6A}" type="datetimeFigureOut">
              <a:rPr lang="en-IN" smtClean="0"/>
              <a:pPr/>
              <a:t>04-11-2015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6F23-82EB-43FA-B82B-141E495349D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50EB-D842-4F80-8AF8-8D2874A45C6A}" type="datetimeFigureOut">
              <a:rPr lang="en-IN" smtClean="0"/>
              <a:pPr/>
              <a:t>04-11-2015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6F23-82EB-43FA-B82B-141E495349D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C50EB-D842-4F80-8AF8-8D2874A45C6A}" type="datetimeFigureOut">
              <a:rPr lang="en-IN" smtClean="0"/>
              <a:pPr/>
              <a:t>04-11-2015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96F23-82EB-43FA-B82B-141E495349D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1"/>
                </a:solidFill>
              </a:rPr>
              <a:t>Design Patterns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Lecture part 2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Participants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1838325"/>
            <a:ext cx="78105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56176" y="2132856"/>
            <a:ext cx="1856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abstract interface</a:t>
            </a:r>
            <a:endParaRPr lang="en-IN" b="1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2160" y="3140968"/>
            <a:ext cx="2062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Implements Builder</a:t>
            </a:r>
            <a:endParaRPr lang="en-IN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492896"/>
            <a:ext cx="1248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Constructs 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object</a:t>
            </a:r>
            <a:endParaRPr lang="en-IN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0312" y="4869160"/>
            <a:ext cx="1206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final result</a:t>
            </a:r>
            <a:endParaRPr lang="en-IN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1"/>
                </a:solidFill>
              </a:rPr>
              <a:t>Collaborations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264696" cy="450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Consequences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Vary product’s internal representation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Isolates code for construction and representation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Implementation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C00CC"/>
                </a:solidFill>
              </a:rPr>
              <a:t>Builder</a:t>
            </a:r>
            <a:r>
              <a:rPr lang="en-US" dirty="0" smtClean="0">
                <a:solidFill>
                  <a:schemeClr val="bg1"/>
                </a:solidFill>
              </a:rPr>
              <a:t> – </a:t>
            </a:r>
            <a:r>
              <a:rPr lang="en-US" sz="2800" dirty="0" smtClean="0">
                <a:solidFill>
                  <a:schemeClr val="bg1"/>
                </a:solidFill>
              </a:rPr>
              <a:t>defines operation for each component</a:t>
            </a:r>
          </a:p>
          <a:p>
            <a:pPr>
              <a:buNone/>
            </a:pPr>
            <a:r>
              <a:rPr lang="en-US" dirty="0" smtClean="0">
                <a:solidFill>
                  <a:srgbClr val="CC00CC"/>
                </a:solidFill>
              </a:rPr>
              <a:t>Concrete Builder </a:t>
            </a:r>
            <a:r>
              <a:rPr lang="en-US" dirty="0" smtClean="0">
                <a:solidFill>
                  <a:schemeClr val="bg1"/>
                </a:solidFill>
              </a:rPr>
              <a:t>– </a:t>
            </a:r>
            <a:r>
              <a:rPr lang="en-US" sz="2800" dirty="0" smtClean="0">
                <a:solidFill>
                  <a:schemeClr val="bg1"/>
                </a:solidFill>
              </a:rPr>
              <a:t>overrides operations for components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CC00CC"/>
                </a:solidFill>
              </a:rPr>
              <a:t>Issues: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Assembly and construction interface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Why no abstract class for products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Empty methods as default in Builder</a:t>
            </a:r>
            <a:endParaRPr lang="en-IN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Sample Code</a:t>
            </a:r>
            <a:endParaRPr lang="en-IN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05731" y="1568993"/>
            <a:ext cx="8532539" cy="4997899"/>
            <a:chOff x="179512" y="1568993"/>
            <a:chExt cx="8532539" cy="49978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12" y="1592424"/>
              <a:ext cx="2584450" cy="13017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9999" y="3140968"/>
              <a:ext cx="2403475" cy="11366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0352" y="4524412"/>
              <a:ext cx="2568575" cy="8794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0717" y="1592424"/>
              <a:ext cx="2682875" cy="1676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99148" y="3443610"/>
              <a:ext cx="1924050" cy="3873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57091" y="4023593"/>
              <a:ext cx="1978025" cy="9175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38029" y="5157192"/>
              <a:ext cx="2216150" cy="14097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20347" y="1568993"/>
              <a:ext cx="2324100" cy="107315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36247" y="3007047"/>
              <a:ext cx="1892300" cy="87312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87926" y="4155721"/>
              <a:ext cx="2524125" cy="17970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Known Uses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Parser class from Smalltalk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ClassBuilder from Smalltalk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Related Patterns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Abstract Factory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Composite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5400" dirty="0" smtClean="0">
              <a:solidFill>
                <a:srgbClr val="CC00CC"/>
              </a:solidFill>
            </a:endParaRPr>
          </a:p>
          <a:p>
            <a:pPr algn="ctr">
              <a:buNone/>
            </a:pPr>
            <a:r>
              <a:rPr lang="en-US" sz="5400" dirty="0" smtClean="0">
                <a:solidFill>
                  <a:srgbClr val="CC00CC"/>
                </a:solidFill>
              </a:rPr>
              <a:t>Here’s another design pattern…</a:t>
            </a:r>
            <a:endParaRPr lang="en-IN" sz="5400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Case study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IN" dirty="0" smtClean="0">
              <a:solidFill>
                <a:schemeClr val="bg1"/>
              </a:solidFill>
            </a:endParaRPr>
          </a:p>
          <a:p>
            <a:pPr algn="just"/>
            <a:endParaRPr lang="en-IN" dirty="0" smtClean="0">
              <a:solidFill>
                <a:schemeClr val="bg1"/>
              </a:solidFill>
            </a:endParaRPr>
          </a:p>
          <a:p>
            <a:pPr algn="just"/>
            <a:endParaRPr lang="en-IN" dirty="0" smtClean="0">
              <a:solidFill>
                <a:schemeClr val="bg1"/>
              </a:solidFill>
            </a:endParaRPr>
          </a:p>
          <a:p>
            <a:pPr algn="just"/>
            <a:endParaRPr lang="en-IN" dirty="0" smtClean="0">
              <a:solidFill>
                <a:schemeClr val="bg1"/>
              </a:solidFill>
            </a:endParaRPr>
          </a:p>
          <a:p>
            <a:pPr algn="just">
              <a:buNone/>
            </a:pPr>
            <a:endParaRPr lang="en-IN" dirty="0" smtClean="0">
              <a:solidFill>
                <a:schemeClr val="bg1"/>
              </a:solidFill>
            </a:endParaRPr>
          </a:p>
          <a:p>
            <a:pPr algn="just"/>
            <a:endParaRPr lang="en-IN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en-IN" dirty="0" smtClean="0">
                <a:solidFill>
                  <a:schemeClr val="bg1"/>
                </a:solidFill>
              </a:rPr>
              <a:t>	</a:t>
            </a:r>
            <a:endParaRPr lang="en-US" dirty="0" smtClean="0">
              <a:solidFill>
                <a:schemeClr val="bg1"/>
              </a:solidFill>
            </a:endParaRPr>
          </a:p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7692842" cy="322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7639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/>
            </a:r>
            <a:br>
              <a:rPr lang="en-IN" dirty="0" smtClean="0">
                <a:solidFill>
                  <a:schemeClr val="bg1"/>
                </a:solidFill>
              </a:rPr>
            </a:br>
            <a:r>
              <a:rPr lang="en-IN" dirty="0" smtClean="0">
                <a:solidFill>
                  <a:schemeClr val="bg1"/>
                </a:solidFill>
              </a:rPr>
              <a:t>Object </a:t>
            </a:r>
            <a:r>
              <a:rPr lang="en-IN" dirty="0">
                <a:solidFill>
                  <a:schemeClr val="bg1"/>
                </a:solidFill>
              </a:rPr>
              <a:t>oriented </a:t>
            </a:r>
            <a:r>
              <a:rPr lang="en-IN" dirty="0" smtClean="0">
                <a:solidFill>
                  <a:schemeClr val="bg1"/>
                </a:solidFill>
              </a:rPr>
              <a:t>adapters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N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Incorporate new vendor class library into existing software system</a:t>
            </a:r>
          </a:p>
          <a:p>
            <a:pPr marL="0" indent="0">
              <a:buNone/>
            </a:pPr>
            <a:endParaRPr lang="en-IN" dirty="0" smtClean="0">
              <a:solidFill>
                <a:srgbClr val="CC00CC"/>
              </a:solidFill>
            </a:endParaRPr>
          </a:p>
          <a:p>
            <a:pPr marL="0" indent="0">
              <a:buNone/>
            </a:pPr>
            <a:r>
              <a:rPr lang="en-IN" dirty="0" smtClean="0">
                <a:solidFill>
                  <a:srgbClr val="CC00CC"/>
                </a:solidFill>
              </a:rPr>
              <a:t>Requirement: </a:t>
            </a:r>
            <a:r>
              <a:rPr lang="en-IN" dirty="0" smtClean="0">
                <a:solidFill>
                  <a:schemeClr val="bg1"/>
                </a:solidFill>
              </a:rPr>
              <a:t>Do not change existing </a:t>
            </a:r>
            <a:r>
              <a:rPr lang="en-IN" dirty="0">
                <a:solidFill>
                  <a:schemeClr val="bg1"/>
                </a:solidFill>
              </a:rPr>
              <a:t>code </a:t>
            </a:r>
            <a:endParaRPr lang="en-I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768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Recap of Lecture 1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C00CC"/>
                </a:solidFill>
              </a:rPr>
              <a:t>Design Pattern Definition</a:t>
            </a:r>
            <a:endParaRPr lang="en-IN" dirty="0" smtClean="0">
              <a:solidFill>
                <a:srgbClr val="CC00CC"/>
              </a:solidFill>
            </a:endParaRPr>
          </a:p>
          <a:p>
            <a:pPr>
              <a:buNone/>
            </a:pPr>
            <a:r>
              <a:rPr lang="en-IN" dirty="0" smtClean="0">
                <a:solidFill>
                  <a:schemeClr val="bg1"/>
                </a:solidFill>
              </a:rPr>
              <a:t>	</a:t>
            </a:r>
            <a:r>
              <a:rPr lang="en-IN" sz="2800" dirty="0" smtClean="0">
                <a:solidFill>
                  <a:schemeClr val="bg1"/>
                </a:solidFill>
              </a:rPr>
              <a:t>Well described solution to recurring problem</a:t>
            </a:r>
          </a:p>
          <a:p>
            <a:pPr>
              <a:buNone/>
            </a:pPr>
            <a:r>
              <a:rPr lang="en-US" u="sng" dirty="0" smtClean="0">
                <a:solidFill>
                  <a:srgbClr val="CC00CC"/>
                </a:solidFill>
              </a:rPr>
              <a:t>Strategy</a:t>
            </a:r>
            <a:r>
              <a:rPr lang="en-US" dirty="0" smtClean="0">
                <a:solidFill>
                  <a:srgbClr val="CC00CC"/>
                </a:solidFill>
              </a:rPr>
              <a:t> Design Pattern</a:t>
            </a:r>
          </a:p>
          <a:p>
            <a:pPr>
              <a:buNone/>
            </a:pPr>
            <a:r>
              <a:rPr lang="en-IN" dirty="0" smtClean="0">
                <a:solidFill>
                  <a:schemeClr val="bg1"/>
                </a:solidFill>
              </a:rPr>
              <a:t>	</a:t>
            </a:r>
            <a:r>
              <a:rPr lang="en-IN" sz="2800" dirty="0" smtClean="0">
                <a:solidFill>
                  <a:schemeClr val="bg1"/>
                </a:solidFill>
              </a:rPr>
              <a:t>Make algorithms interchangeable</a:t>
            </a:r>
          </a:p>
          <a:p>
            <a:pPr>
              <a:buNone/>
            </a:pPr>
            <a:r>
              <a:rPr lang="en-US" u="sng" dirty="0" smtClean="0">
                <a:solidFill>
                  <a:srgbClr val="CC00CC"/>
                </a:solidFill>
              </a:rPr>
              <a:t>Observer</a:t>
            </a:r>
            <a:r>
              <a:rPr lang="en-US" dirty="0" smtClean="0">
                <a:solidFill>
                  <a:srgbClr val="CC00CC"/>
                </a:solidFill>
              </a:rPr>
              <a:t> Design Pattern</a:t>
            </a:r>
          </a:p>
          <a:p>
            <a:pPr>
              <a:buNone/>
            </a:pPr>
            <a:r>
              <a:rPr lang="en-IN" sz="2800" dirty="0" smtClean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Watching for another object to change state</a:t>
            </a:r>
          </a:p>
          <a:p>
            <a:pPr>
              <a:buNone/>
            </a:pPr>
            <a:endParaRPr lang="en-US" sz="2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IN" sz="2800" dirty="0" smtClean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Solution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>
                <a:solidFill>
                  <a:schemeClr val="bg1"/>
                </a:solidFill>
              </a:rPr>
              <a:t>	Write a class that adapts the new vendor interface into the expecting one.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068960"/>
            <a:ext cx="618497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Adapter - Functionality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71342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20072" y="486916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 f</a:t>
            </a:r>
            <a:endParaRPr lang="en-IN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Adapter </a:t>
            </a:r>
            <a:r>
              <a:rPr lang="en-IN" dirty="0" smtClean="0">
                <a:solidFill>
                  <a:schemeClr val="bg1"/>
                </a:solidFill>
              </a:rPr>
              <a:t>Pattern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b="1" dirty="0" smtClean="0">
                <a:solidFill>
                  <a:srgbClr val="F8F8F8"/>
                </a:solidFill>
              </a:rPr>
              <a:t>Design Principle</a:t>
            </a:r>
            <a:endParaRPr lang="en-IN" dirty="0" smtClean="0">
              <a:solidFill>
                <a:srgbClr val="F8F8F8"/>
              </a:solidFill>
            </a:endParaRPr>
          </a:p>
          <a:p>
            <a:r>
              <a:rPr lang="en-IN" dirty="0" smtClean="0">
                <a:solidFill>
                  <a:srgbClr val="CC00CC"/>
                </a:solidFill>
              </a:rPr>
              <a:t>Converts the interface of a class into another interface the clients expect</a:t>
            </a:r>
          </a:p>
          <a:p>
            <a:pPr algn="just"/>
            <a:r>
              <a:rPr lang="en-US" dirty="0" smtClean="0">
                <a:solidFill>
                  <a:srgbClr val="CC00CC"/>
                </a:solidFill>
              </a:rPr>
              <a:t>Use to overcome incompatibility</a:t>
            </a:r>
          </a:p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958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Object Adapter Pattern</a:t>
            </a:r>
            <a:endParaRPr lang="en-IN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572" y="1717585"/>
            <a:ext cx="7742868" cy="385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Class Adapter Pattern</a:t>
            </a: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bright="-35000" contrast="58000"/>
          </a:blip>
          <a:srcRect/>
          <a:stretch>
            <a:fillRect/>
          </a:stretch>
        </p:blipFill>
        <p:spPr bwMode="auto">
          <a:xfrm>
            <a:off x="1503074" y="1844825"/>
            <a:ext cx="613785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sz="5400" dirty="0" smtClean="0">
                <a:solidFill>
                  <a:srgbClr val="CC00CC"/>
                </a:solidFill>
              </a:rPr>
              <a:t>	</a:t>
            </a:r>
          </a:p>
          <a:p>
            <a:pPr>
              <a:buNone/>
            </a:pPr>
            <a:r>
              <a:rPr lang="en-US" sz="4000" dirty="0" smtClean="0">
                <a:solidFill>
                  <a:srgbClr val="CC00CC"/>
                </a:solidFill>
              </a:rPr>
              <a:t>		</a:t>
            </a:r>
            <a:r>
              <a:rPr lang="en-US" sz="4800" dirty="0" smtClean="0">
                <a:solidFill>
                  <a:srgbClr val="CC00CC"/>
                </a:solidFill>
              </a:rPr>
              <a:t>Let’s learn about a more 	complicated problem…</a:t>
            </a:r>
            <a:endParaRPr lang="en-IN" sz="4800" dirty="0" smtClean="0">
              <a:solidFill>
                <a:srgbClr val="CC00CC"/>
              </a:solidFill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Motivation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IN" dirty="0" smtClean="0">
              <a:solidFill>
                <a:srgbClr val="CC00CC"/>
              </a:solidFill>
            </a:endParaRPr>
          </a:p>
          <a:p>
            <a:endParaRPr lang="en-IN" dirty="0" smtClean="0">
              <a:solidFill>
                <a:srgbClr val="CC00CC"/>
              </a:solidFill>
            </a:endParaRPr>
          </a:p>
          <a:p>
            <a:endParaRPr lang="en-IN" dirty="0" smtClean="0">
              <a:solidFill>
                <a:srgbClr val="CC00CC"/>
              </a:solidFill>
            </a:endParaRPr>
          </a:p>
          <a:p>
            <a:endParaRPr lang="en-IN" dirty="0" smtClean="0">
              <a:solidFill>
                <a:srgbClr val="CC00CC"/>
              </a:solidFill>
            </a:endParaRPr>
          </a:p>
          <a:p>
            <a:endParaRPr lang="en-IN" dirty="0" smtClean="0">
              <a:solidFill>
                <a:srgbClr val="CC00CC"/>
              </a:solidFill>
            </a:endParaRPr>
          </a:p>
          <a:p>
            <a:pPr>
              <a:buNone/>
            </a:pPr>
            <a:endParaRPr lang="en-IN" dirty="0" smtClean="0">
              <a:solidFill>
                <a:srgbClr val="CC00CC"/>
              </a:solidFill>
            </a:endParaRPr>
          </a:p>
          <a:p>
            <a:pPr>
              <a:buNone/>
            </a:pPr>
            <a:endParaRPr lang="en-IN" dirty="0" smtClean="0">
              <a:solidFill>
                <a:srgbClr val="CC00CC"/>
              </a:solidFill>
            </a:endParaRPr>
          </a:p>
          <a:p>
            <a:pPr>
              <a:buNone/>
            </a:pPr>
            <a:r>
              <a:rPr lang="en-IN" dirty="0" smtClean="0">
                <a:solidFill>
                  <a:srgbClr val="CC00CC"/>
                </a:solidFill>
              </a:rPr>
              <a:t>Problem: </a:t>
            </a:r>
            <a:r>
              <a:rPr lang="en-IN" dirty="0" smtClean="0">
                <a:solidFill>
                  <a:schemeClr val="bg1"/>
                </a:solidFill>
              </a:rPr>
              <a:t>Minimize the dependencies between 		       subsystems.</a:t>
            </a:r>
          </a:p>
          <a:p>
            <a:endParaRPr lang="en-IN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0433" y="1239016"/>
            <a:ext cx="6369638" cy="377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lum bright="-35000" contrast="58000"/>
          </a:blip>
          <a:srcRect/>
          <a:stretch>
            <a:fillRect/>
          </a:stretch>
        </p:blipFill>
        <p:spPr bwMode="auto">
          <a:xfrm>
            <a:off x="1403648" y="1268760"/>
            <a:ext cx="6768752" cy="49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Design Pattern solving the problem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39552" y="1556792"/>
            <a:ext cx="316835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60032" y="1556792"/>
            <a:ext cx="374441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9552" y="1556792"/>
            <a:ext cx="0" cy="482453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604448" y="1556792"/>
            <a:ext cx="0" cy="482453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9552" y="6381328"/>
            <a:ext cx="806489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1560" y="1700808"/>
            <a:ext cx="281333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Compiler subsystem classes</a:t>
            </a:r>
            <a:endParaRPr lang="en-IN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Solution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Compiler class –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Offers single, simple interface to subsystem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Combines classes implementing compiler functionality without hiding them</a:t>
            </a:r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Facade Pattern defined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b="1" dirty="0" smtClean="0">
                <a:solidFill>
                  <a:srgbClr val="F8F8F8"/>
                </a:solidFill>
              </a:rPr>
              <a:t>Design Principle</a:t>
            </a:r>
            <a:endParaRPr lang="en-IN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IN" dirty="0" smtClean="0">
                <a:solidFill>
                  <a:srgbClr val="CC00CC"/>
                </a:solidFill>
              </a:rPr>
              <a:t>	Provide </a:t>
            </a:r>
            <a:r>
              <a:rPr lang="en-IN" dirty="0">
                <a:solidFill>
                  <a:srgbClr val="CC00CC"/>
                </a:solidFill>
              </a:rPr>
              <a:t>a unified interface to a set of interfaces in a subsystem. </a:t>
            </a:r>
            <a:endParaRPr lang="en-IN" dirty="0" smtClean="0">
              <a:solidFill>
                <a:srgbClr val="CC00CC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CC00CC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CC00CC"/>
              </a:solidFill>
            </a:endParaRPr>
          </a:p>
          <a:p>
            <a:pPr>
              <a:buNone/>
            </a:pPr>
            <a:endParaRPr lang="en-IN" dirty="0" smtClean="0">
              <a:solidFill>
                <a:srgbClr val="CC00CC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212976"/>
            <a:ext cx="6861536" cy="328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4817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Reference Textbook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sz="22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sz="22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sz="22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sz="2200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 descr="gof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0800" y="2319626"/>
            <a:ext cx="2449352" cy="3200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9732" y="1700808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B0F0"/>
                </a:solidFill>
              </a:rPr>
              <a:t>“Gang of Four” </a:t>
            </a:r>
            <a:r>
              <a:rPr lang="en-US" sz="2800" b="1" dirty="0" smtClean="0">
                <a:solidFill>
                  <a:srgbClr val="00B0F0"/>
                </a:solidFill>
              </a:rPr>
              <a:t>book</a:t>
            </a:r>
            <a:endParaRPr lang="en-IN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5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/>
            </a:r>
            <a:br>
              <a:rPr lang="en-IN" dirty="0" smtClean="0">
                <a:solidFill>
                  <a:schemeClr val="bg1"/>
                </a:solidFill>
              </a:rPr>
            </a:br>
            <a:r>
              <a:rPr lang="en-IN" sz="4000" dirty="0" smtClean="0">
                <a:solidFill>
                  <a:schemeClr val="bg1"/>
                </a:solidFill>
              </a:rPr>
              <a:t>Design patterns catalog based on purpose</a:t>
            </a:r>
            <a:r>
              <a:rPr lang="en-US" sz="4900" dirty="0" smtClean="0">
                <a:solidFill>
                  <a:schemeClr val="bg1"/>
                </a:solidFill>
              </a:rPr>
              <a:t/>
            </a:r>
            <a:br>
              <a:rPr lang="en-US" sz="4900" dirty="0" smtClean="0">
                <a:solidFill>
                  <a:schemeClr val="bg1"/>
                </a:solidFill>
              </a:rPr>
            </a:br>
            <a:endParaRPr lang="en-IN" sz="49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043608" y="1484784"/>
            <a:ext cx="6912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43608" y="1484784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956376" y="1484784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499992" y="1196752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60032" y="1484784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67544" y="1700808"/>
            <a:ext cx="14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8F8F8"/>
                </a:solidFill>
              </a:rPr>
              <a:t>Creational</a:t>
            </a:r>
            <a:endParaRPr lang="en-IN" sz="2400" dirty="0">
              <a:solidFill>
                <a:srgbClr val="F8F8F8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283968" y="1700808"/>
            <a:ext cx="1411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8F8F8"/>
                </a:solidFill>
              </a:rPr>
              <a:t>Structural</a:t>
            </a:r>
            <a:endParaRPr lang="en-IN" sz="2400" dirty="0">
              <a:solidFill>
                <a:srgbClr val="F8F8F8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452320" y="1700808"/>
            <a:ext cx="1500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8F8F8"/>
                </a:solidFill>
              </a:rPr>
              <a:t>Behavioral</a:t>
            </a:r>
            <a:endParaRPr lang="en-IN" sz="2400" dirty="0">
              <a:solidFill>
                <a:srgbClr val="F8F8F8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51520" y="2276872"/>
            <a:ext cx="22122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</a:rPr>
              <a:t>Factory Method</a:t>
            </a:r>
          </a:p>
          <a:p>
            <a:r>
              <a:rPr lang="en-US" sz="2400" dirty="0" smtClean="0">
                <a:solidFill>
                  <a:srgbClr val="92D050"/>
                </a:solidFill>
              </a:rPr>
              <a:t>Abstract Factory</a:t>
            </a:r>
          </a:p>
          <a:p>
            <a:r>
              <a:rPr lang="en-US" sz="2400" b="1" dirty="0" smtClean="0">
                <a:solidFill>
                  <a:srgbClr val="CC00CC"/>
                </a:solidFill>
              </a:rPr>
              <a:t>Builder</a:t>
            </a:r>
          </a:p>
          <a:p>
            <a:r>
              <a:rPr lang="en-US" sz="2400" dirty="0" smtClean="0">
                <a:solidFill>
                  <a:srgbClr val="92D050"/>
                </a:solidFill>
              </a:rPr>
              <a:t>Prototype</a:t>
            </a:r>
          </a:p>
          <a:p>
            <a:r>
              <a:rPr lang="en-US" sz="2400" dirty="0" smtClean="0">
                <a:solidFill>
                  <a:srgbClr val="92D050"/>
                </a:solidFill>
              </a:rPr>
              <a:t>Singleton</a:t>
            </a:r>
            <a:endParaRPr lang="en-IN" sz="2400" dirty="0">
              <a:solidFill>
                <a:srgbClr val="92D05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83968" y="2204864"/>
            <a:ext cx="152304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00CC"/>
                </a:solidFill>
              </a:rPr>
              <a:t>Adapter</a:t>
            </a:r>
          </a:p>
          <a:p>
            <a:r>
              <a:rPr lang="en-US" sz="2400" dirty="0" smtClean="0">
                <a:solidFill>
                  <a:srgbClr val="92D050"/>
                </a:solidFill>
              </a:rPr>
              <a:t>Bridge</a:t>
            </a:r>
          </a:p>
          <a:p>
            <a:r>
              <a:rPr lang="en-US" sz="2400" dirty="0" smtClean="0">
                <a:solidFill>
                  <a:srgbClr val="92D050"/>
                </a:solidFill>
              </a:rPr>
              <a:t>Composite</a:t>
            </a:r>
          </a:p>
          <a:p>
            <a:r>
              <a:rPr lang="en-US" sz="2400" dirty="0" smtClean="0">
                <a:solidFill>
                  <a:srgbClr val="92D050"/>
                </a:solidFill>
              </a:rPr>
              <a:t>Decorator</a:t>
            </a:r>
          </a:p>
          <a:p>
            <a:r>
              <a:rPr lang="en-US" sz="2400" b="1" dirty="0" smtClean="0">
                <a:solidFill>
                  <a:srgbClr val="CC00CC"/>
                </a:solidFill>
              </a:rPr>
              <a:t>Facade</a:t>
            </a:r>
          </a:p>
          <a:p>
            <a:r>
              <a:rPr lang="en-US" sz="2400" dirty="0" smtClean="0">
                <a:solidFill>
                  <a:srgbClr val="92D050"/>
                </a:solidFill>
              </a:rPr>
              <a:t>Flyweight</a:t>
            </a:r>
          </a:p>
          <a:p>
            <a:r>
              <a:rPr lang="en-US" sz="2400" dirty="0" smtClean="0">
                <a:solidFill>
                  <a:srgbClr val="92D050"/>
                </a:solidFill>
              </a:rPr>
              <a:t>Proxy</a:t>
            </a:r>
            <a:endParaRPr lang="en-IN" sz="2400" dirty="0">
              <a:solidFill>
                <a:srgbClr val="92D05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804248" y="2132856"/>
            <a:ext cx="25202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</a:rPr>
              <a:t>Interpreter</a:t>
            </a:r>
          </a:p>
          <a:p>
            <a:r>
              <a:rPr lang="en-US" sz="2400" dirty="0" smtClean="0">
                <a:solidFill>
                  <a:srgbClr val="92D050"/>
                </a:solidFill>
              </a:rPr>
              <a:t>Template Method</a:t>
            </a:r>
          </a:p>
          <a:p>
            <a:r>
              <a:rPr lang="en-US" sz="2400" dirty="0" smtClean="0">
                <a:solidFill>
                  <a:srgbClr val="92D050"/>
                </a:solidFill>
              </a:rPr>
              <a:t>Chain of Responsibility</a:t>
            </a:r>
          </a:p>
          <a:p>
            <a:r>
              <a:rPr lang="en-US" sz="2400" dirty="0" smtClean="0">
                <a:solidFill>
                  <a:srgbClr val="92D050"/>
                </a:solidFill>
              </a:rPr>
              <a:t>Command</a:t>
            </a:r>
          </a:p>
          <a:p>
            <a:r>
              <a:rPr lang="en-US" sz="2400" dirty="0" smtClean="0">
                <a:solidFill>
                  <a:srgbClr val="92D050"/>
                </a:solidFill>
              </a:rPr>
              <a:t>Iterator</a:t>
            </a:r>
          </a:p>
          <a:p>
            <a:r>
              <a:rPr lang="en-US" sz="2400" dirty="0" smtClean="0">
                <a:solidFill>
                  <a:srgbClr val="92D050"/>
                </a:solidFill>
              </a:rPr>
              <a:t>Mediator</a:t>
            </a:r>
          </a:p>
          <a:p>
            <a:r>
              <a:rPr lang="en-US" sz="2400" dirty="0" smtClean="0">
                <a:solidFill>
                  <a:srgbClr val="92D050"/>
                </a:solidFill>
              </a:rPr>
              <a:t>Memento</a:t>
            </a:r>
          </a:p>
          <a:p>
            <a:r>
              <a:rPr lang="en-US" sz="2400" b="1" dirty="0" smtClean="0">
                <a:solidFill>
                  <a:srgbClr val="CC00CC"/>
                </a:solidFill>
              </a:rPr>
              <a:t>Observer</a:t>
            </a:r>
          </a:p>
          <a:p>
            <a:r>
              <a:rPr lang="en-US" sz="2400" dirty="0" smtClean="0">
                <a:solidFill>
                  <a:srgbClr val="92D050"/>
                </a:solidFill>
              </a:rPr>
              <a:t>State</a:t>
            </a:r>
          </a:p>
          <a:p>
            <a:r>
              <a:rPr lang="en-US" sz="2400" b="1" dirty="0" smtClean="0">
                <a:solidFill>
                  <a:srgbClr val="CC00CC"/>
                </a:solidFill>
              </a:rPr>
              <a:t>Strategy</a:t>
            </a:r>
          </a:p>
          <a:p>
            <a:r>
              <a:rPr lang="en-US" sz="2400" dirty="0" smtClean="0">
                <a:solidFill>
                  <a:srgbClr val="92D050"/>
                </a:solidFill>
              </a:rPr>
              <a:t>Visitor</a:t>
            </a:r>
          </a:p>
          <a:p>
            <a:endParaRPr lang="en-IN" sz="2400" dirty="0">
              <a:solidFill>
                <a:srgbClr val="92D05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437827" y="2780928"/>
            <a:ext cx="1706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92D050"/>
              </a:solidFill>
            </a:endParaRPr>
          </a:p>
          <a:p>
            <a:endParaRPr lang="en-IN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Summary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2800" dirty="0" smtClean="0">
                <a:solidFill>
                  <a:schemeClr val="bg1"/>
                </a:solidFill>
              </a:rPr>
              <a:t>Defined Design Patterns</a:t>
            </a:r>
          </a:p>
          <a:p>
            <a:pPr>
              <a:buNone/>
            </a:pPr>
            <a:r>
              <a:rPr lang="en-US" sz="12800" dirty="0" smtClean="0">
                <a:solidFill>
                  <a:schemeClr val="bg1"/>
                </a:solidFill>
              </a:rPr>
              <a:t>Structure of Design Patterns</a:t>
            </a:r>
          </a:p>
          <a:p>
            <a:pPr>
              <a:buNone/>
            </a:pPr>
            <a:r>
              <a:rPr lang="en-US" sz="12800" dirty="0" smtClean="0">
                <a:solidFill>
                  <a:schemeClr val="bg1"/>
                </a:solidFill>
              </a:rPr>
              <a:t>Example Patterns</a:t>
            </a:r>
          </a:p>
          <a:p>
            <a:pPr>
              <a:buNone/>
            </a:pPr>
            <a:r>
              <a:rPr lang="en-US" sz="12800" dirty="0" smtClean="0">
                <a:solidFill>
                  <a:schemeClr val="bg1"/>
                </a:solidFill>
              </a:rPr>
              <a:t>		</a:t>
            </a:r>
            <a:r>
              <a:rPr lang="en-US" sz="11200" dirty="0" smtClean="0">
                <a:solidFill>
                  <a:srgbClr val="CC00CC"/>
                </a:solidFill>
              </a:rPr>
              <a:t>Strategy</a:t>
            </a:r>
          </a:p>
          <a:p>
            <a:pPr>
              <a:buNone/>
            </a:pPr>
            <a:r>
              <a:rPr lang="en-US" sz="11200" dirty="0" smtClean="0">
                <a:solidFill>
                  <a:srgbClr val="CC00CC"/>
                </a:solidFill>
              </a:rPr>
              <a:t>		Observer</a:t>
            </a:r>
          </a:p>
          <a:p>
            <a:pPr>
              <a:buNone/>
            </a:pPr>
            <a:r>
              <a:rPr lang="en-US" sz="11200" dirty="0" smtClean="0">
                <a:solidFill>
                  <a:srgbClr val="CC00CC"/>
                </a:solidFill>
              </a:rPr>
              <a:t>		Builder</a:t>
            </a:r>
          </a:p>
          <a:p>
            <a:pPr>
              <a:buNone/>
            </a:pPr>
            <a:r>
              <a:rPr lang="en-US" sz="11200" dirty="0" smtClean="0">
                <a:solidFill>
                  <a:srgbClr val="CC00CC"/>
                </a:solidFill>
              </a:rPr>
              <a:t>		Adapter</a:t>
            </a:r>
          </a:p>
          <a:p>
            <a:pPr>
              <a:buNone/>
            </a:pPr>
            <a:r>
              <a:rPr lang="en-US" sz="11200" dirty="0" smtClean="0">
                <a:solidFill>
                  <a:srgbClr val="CC00CC"/>
                </a:solidFill>
              </a:rPr>
              <a:t>		Facade</a:t>
            </a:r>
          </a:p>
          <a:p>
            <a:pPr>
              <a:buNone/>
            </a:pPr>
            <a:r>
              <a:rPr lang="en-US" sz="12800" dirty="0" smtClean="0">
                <a:solidFill>
                  <a:schemeClr val="bg1"/>
                </a:solidFill>
              </a:rPr>
              <a:t>Catalog of Design Patterns </a:t>
            </a:r>
            <a:endParaRPr lang="en-US" sz="22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sz="96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9600" dirty="0" smtClean="0">
                <a:solidFill>
                  <a:srgbClr val="FF0000"/>
                </a:solidFill>
              </a:rPr>
              <a:t>Thank you!</a:t>
            </a:r>
            <a:endParaRPr lang="en-IN" sz="9600" dirty="0">
              <a:solidFill>
                <a:srgbClr val="FF0000"/>
              </a:solidFill>
            </a:endParaRPr>
          </a:p>
        </p:txBody>
      </p:sp>
      <p:pic>
        <p:nvPicPr>
          <p:cNvPr id="6" name="Picture 5" descr="gof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348880"/>
            <a:ext cx="2449352" cy="3200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Design Pattern Parts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92D050"/>
                </a:solidFill>
              </a:rPr>
              <a:t>Pattern Name and Classification </a:t>
            </a:r>
          </a:p>
          <a:p>
            <a:r>
              <a:rPr lang="en-IN" dirty="0" smtClean="0">
                <a:solidFill>
                  <a:srgbClr val="92D050"/>
                </a:solidFill>
              </a:rPr>
              <a:t>Intent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Also Known As</a:t>
            </a:r>
            <a:endParaRPr lang="en-IN" dirty="0" smtClean="0">
              <a:solidFill>
                <a:srgbClr val="92D050"/>
              </a:solidFill>
            </a:endParaRPr>
          </a:p>
          <a:p>
            <a:r>
              <a:rPr lang="en-IN" dirty="0" smtClean="0">
                <a:solidFill>
                  <a:srgbClr val="92D050"/>
                </a:solidFill>
              </a:rPr>
              <a:t>Motivation</a:t>
            </a:r>
          </a:p>
          <a:p>
            <a:r>
              <a:rPr lang="en-IN" dirty="0" smtClean="0">
                <a:solidFill>
                  <a:srgbClr val="92D050"/>
                </a:solidFill>
              </a:rPr>
              <a:t>Applicability</a:t>
            </a:r>
          </a:p>
          <a:p>
            <a:r>
              <a:rPr lang="en-IN" dirty="0" smtClean="0">
                <a:solidFill>
                  <a:srgbClr val="92D050"/>
                </a:solidFill>
              </a:rPr>
              <a:t>Structure</a:t>
            </a:r>
          </a:p>
          <a:p>
            <a:endParaRPr lang="en-IN" b="1" dirty="0" smtClean="0">
              <a:solidFill>
                <a:srgbClr val="CC00CC"/>
              </a:solidFill>
            </a:endParaRPr>
          </a:p>
          <a:p>
            <a:endParaRPr lang="en-IN" b="1" dirty="0" smtClean="0">
              <a:solidFill>
                <a:srgbClr val="CC00CC"/>
              </a:solidFill>
            </a:endParaRPr>
          </a:p>
          <a:p>
            <a:endParaRPr lang="en-IN" b="1" dirty="0" smtClean="0">
              <a:solidFill>
                <a:srgbClr val="CC00CC"/>
              </a:solidFill>
            </a:endParaRPr>
          </a:p>
          <a:p>
            <a:endParaRPr lang="en-IN" b="1" dirty="0" smtClean="0">
              <a:solidFill>
                <a:srgbClr val="CC00CC"/>
              </a:solidFill>
            </a:endParaRPr>
          </a:p>
          <a:p>
            <a:endParaRPr lang="en-US" dirty="0" smtClean="0">
              <a:solidFill>
                <a:srgbClr val="CC00CC"/>
              </a:solidFill>
            </a:endParaRPr>
          </a:p>
          <a:p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Participants</a:t>
            </a:r>
            <a:endParaRPr lang="en-IN" dirty="0" smtClean="0">
              <a:solidFill>
                <a:srgbClr val="92D050"/>
              </a:solidFill>
            </a:endParaRPr>
          </a:p>
          <a:p>
            <a:r>
              <a:rPr lang="en-IN" dirty="0" smtClean="0">
                <a:solidFill>
                  <a:srgbClr val="92D050"/>
                </a:solidFill>
              </a:rPr>
              <a:t>Collaborations</a:t>
            </a:r>
          </a:p>
          <a:p>
            <a:r>
              <a:rPr lang="en-IN" dirty="0" smtClean="0">
                <a:solidFill>
                  <a:srgbClr val="92D050"/>
                </a:solidFill>
              </a:rPr>
              <a:t>Consequences</a:t>
            </a:r>
          </a:p>
          <a:p>
            <a:r>
              <a:rPr lang="en-IN" dirty="0" smtClean="0">
                <a:solidFill>
                  <a:srgbClr val="92D050"/>
                </a:solidFill>
              </a:rPr>
              <a:t>Implementation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Sample Code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Known Uses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Related Patterns</a:t>
            </a:r>
          </a:p>
          <a:p>
            <a:endParaRPr lang="en-IN" b="1" dirty="0" smtClean="0">
              <a:solidFill>
                <a:srgbClr val="CC00CC"/>
              </a:solidFill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1"/>
                </a:solidFill>
              </a:rPr>
              <a:t>Builder Design Pattern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b="1" dirty="0" smtClean="0">
                <a:solidFill>
                  <a:srgbClr val="F8F8F8"/>
                </a:solidFill>
              </a:rPr>
              <a:t>Intent</a:t>
            </a:r>
            <a:endParaRPr lang="en-IN" dirty="0" smtClean="0">
              <a:solidFill>
                <a:srgbClr val="F8F8F8"/>
              </a:solidFill>
            </a:endParaRPr>
          </a:p>
          <a:p>
            <a:pPr>
              <a:buNone/>
            </a:pPr>
            <a:r>
              <a:rPr lang="en-IN" dirty="0" smtClean="0">
                <a:solidFill>
                  <a:srgbClr val="CC00CC"/>
                </a:solidFill>
              </a:rPr>
              <a:t>	Separate the construction of a complex object from its representation so that the same construction process can create different representations.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/>
            </a:r>
            <a:br>
              <a:rPr lang="en-IN" dirty="0" smtClean="0">
                <a:solidFill>
                  <a:schemeClr val="bg1"/>
                </a:solidFill>
              </a:rPr>
            </a:br>
            <a:r>
              <a:rPr lang="en-IN" sz="4900" dirty="0" smtClean="0">
                <a:solidFill>
                  <a:schemeClr val="bg1"/>
                </a:solidFill>
              </a:rPr>
              <a:t>Motivation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>
                <a:solidFill>
                  <a:schemeClr val="bg1"/>
                </a:solidFill>
              </a:rPr>
              <a:t>Rich </a:t>
            </a:r>
            <a:r>
              <a:rPr lang="en-IN" dirty="0">
                <a:solidFill>
                  <a:schemeClr val="bg1"/>
                </a:solidFill>
              </a:rPr>
              <a:t>Text </a:t>
            </a:r>
            <a:r>
              <a:rPr lang="en-IN" dirty="0" smtClean="0">
                <a:solidFill>
                  <a:schemeClr val="bg1"/>
                </a:solidFill>
              </a:rPr>
              <a:t>Format(RTF) </a:t>
            </a:r>
            <a:r>
              <a:rPr lang="en-IN" dirty="0">
                <a:solidFill>
                  <a:schemeClr val="bg1"/>
                </a:solidFill>
              </a:rPr>
              <a:t>document </a:t>
            </a:r>
            <a:r>
              <a:rPr lang="en-IN" dirty="0" smtClean="0">
                <a:solidFill>
                  <a:schemeClr val="bg1"/>
                </a:solidFill>
              </a:rPr>
              <a:t>exchange </a:t>
            </a:r>
            <a:r>
              <a:rPr lang="en-IN" dirty="0">
                <a:solidFill>
                  <a:schemeClr val="bg1"/>
                </a:solidFill>
              </a:rPr>
              <a:t>format </a:t>
            </a:r>
            <a:r>
              <a:rPr lang="en-IN" dirty="0" smtClean="0">
                <a:solidFill>
                  <a:schemeClr val="bg1"/>
                </a:solidFill>
              </a:rPr>
              <a:t>reader converts </a:t>
            </a:r>
            <a:r>
              <a:rPr lang="en-IN" dirty="0">
                <a:solidFill>
                  <a:schemeClr val="bg1"/>
                </a:solidFill>
              </a:rPr>
              <a:t>RTF to many text formats. </a:t>
            </a:r>
            <a:endParaRPr lang="en-IN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IN" dirty="0" smtClean="0">
                <a:solidFill>
                  <a:srgbClr val="CC00CC"/>
                </a:solidFill>
              </a:rPr>
              <a:t>Problem: </a:t>
            </a:r>
            <a:r>
              <a:rPr lang="en-IN" dirty="0" smtClean="0">
                <a:solidFill>
                  <a:schemeClr val="bg1"/>
                </a:solidFill>
              </a:rPr>
              <a:t>Should be able to add </a:t>
            </a:r>
            <a:r>
              <a:rPr lang="en-IN" dirty="0">
                <a:solidFill>
                  <a:schemeClr val="bg1"/>
                </a:solidFill>
              </a:rPr>
              <a:t>new conversion without modifying the reader. 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9025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bg1"/>
                </a:solidFill>
              </a:rPr>
              <a:t>Motivation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190" y="1412317"/>
            <a:ext cx="8190266" cy="473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308304" y="2996952"/>
            <a:ext cx="952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builders</a:t>
            </a:r>
            <a:endParaRPr lang="en-IN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298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Applicability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Hide complex object implementations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Allow different representations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Structure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35000" contrast="58000"/>
          </a:blip>
          <a:stretch>
            <a:fillRect/>
          </a:stretch>
        </p:blipFill>
        <p:spPr bwMode="auto">
          <a:xfrm>
            <a:off x="439832" y="1654540"/>
            <a:ext cx="8252736" cy="343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6042</TotalTime>
  <Words>293</Words>
  <Application>Microsoft Office PowerPoint</Application>
  <PresentationFormat>On-screen Show (4:3)</PresentationFormat>
  <Paragraphs>176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Design Patterns</vt:lpstr>
      <vt:lpstr>Recap of Lecture 1</vt:lpstr>
      <vt:lpstr>Reference Textbook</vt:lpstr>
      <vt:lpstr>Design Pattern Parts</vt:lpstr>
      <vt:lpstr>Builder Design Pattern</vt:lpstr>
      <vt:lpstr> Motivation</vt:lpstr>
      <vt:lpstr>Motivation</vt:lpstr>
      <vt:lpstr>Applicability</vt:lpstr>
      <vt:lpstr>Structure</vt:lpstr>
      <vt:lpstr>Participants</vt:lpstr>
      <vt:lpstr>Collaborations</vt:lpstr>
      <vt:lpstr>Consequences</vt:lpstr>
      <vt:lpstr>Implementation</vt:lpstr>
      <vt:lpstr>Sample Code</vt:lpstr>
      <vt:lpstr>Known Uses</vt:lpstr>
      <vt:lpstr>Related Patterns</vt:lpstr>
      <vt:lpstr>Slide 17</vt:lpstr>
      <vt:lpstr>Case study</vt:lpstr>
      <vt:lpstr> Object oriented adapters</vt:lpstr>
      <vt:lpstr>Solution</vt:lpstr>
      <vt:lpstr>Adapter - Functionality</vt:lpstr>
      <vt:lpstr>Adapter Pattern</vt:lpstr>
      <vt:lpstr>Object Adapter Pattern</vt:lpstr>
      <vt:lpstr> Class Adapter Pattern </vt:lpstr>
      <vt:lpstr>Slide 25</vt:lpstr>
      <vt:lpstr>Motivation</vt:lpstr>
      <vt:lpstr>Design Pattern solving the problem</vt:lpstr>
      <vt:lpstr>Solution</vt:lpstr>
      <vt:lpstr>Facade Pattern defined</vt:lpstr>
      <vt:lpstr> Design patterns catalog based on purpose 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Anusha</dc:creator>
  <cp:lastModifiedBy>Anusha</cp:lastModifiedBy>
  <cp:revision>117</cp:revision>
  <dcterms:created xsi:type="dcterms:W3CDTF">2015-07-30T02:46:44Z</dcterms:created>
  <dcterms:modified xsi:type="dcterms:W3CDTF">2015-11-04T20:12:50Z</dcterms:modified>
</cp:coreProperties>
</file>