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4" r:id="rId3"/>
    <p:sldId id="290" r:id="rId4"/>
    <p:sldId id="291" r:id="rId5"/>
    <p:sldId id="292" r:id="rId6"/>
    <p:sldId id="294" r:id="rId7"/>
    <p:sldId id="295" r:id="rId8"/>
    <p:sldId id="296" r:id="rId9"/>
    <p:sldId id="297" r:id="rId10"/>
    <p:sldId id="309" r:id="rId11"/>
    <p:sldId id="310" r:id="rId12"/>
    <p:sldId id="268" r:id="rId13"/>
    <p:sldId id="286" r:id="rId14"/>
    <p:sldId id="313" r:id="rId15"/>
    <p:sldId id="271" r:id="rId16"/>
    <p:sldId id="306" r:id="rId17"/>
    <p:sldId id="288" r:id="rId18"/>
    <p:sldId id="274" r:id="rId19"/>
    <p:sldId id="311" r:id="rId20"/>
    <p:sldId id="305" r:id="rId21"/>
    <p:sldId id="303" r:id="rId22"/>
    <p:sldId id="275" r:id="rId23"/>
    <p:sldId id="277" r:id="rId24"/>
    <p:sldId id="312" r:id="rId25"/>
    <p:sldId id="278" r:id="rId26"/>
    <p:sldId id="316" r:id="rId27"/>
    <p:sldId id="318" r:id="rId28"/>
    <p:sldId id="319" r:id="rId29"/>
    <p:sldId id="279" r:id="rId30"/>
    <p:sldId id="325" r:id="rId31"/>
    <p:sldId id="321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CC"/>
    <a:srgbClr val="F8F8F8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67" autoAdjust="0"/>
  </p:normalViewPr>
  <p:slideViewPr>
    <p:cSldViewPr>
      <p:cViewPr varScale="1">
        <p:scale>
          <a:sx n="88" d="100"/>
          <a:sy n="88" d="100"/>
        </p:scale>
        <p:origin x="-23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F5F1C-4538-4D67-9560-60E4BC2CFE90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EBBF6-022E-49F6-AC95-ED02A86380A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5796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EBBF6-022E-49F6-AC95-ED02A86380A5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114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EBBF6-022E-49F6-AC95-ED02A86380A5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6605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EBBF6-022E-49F6-AC95-ED02A86380A5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6165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sz="12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EBBF6-022E-49F6-AC95-ED02A86380A5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6303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EBBF6-022E-49F6-AC95-ED02A86380A5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EBBF6-022E-49F6-AC95-ED02A86380A5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338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50EB-D842-4F80-8AF8-8D2874A45C6A}" type="datetimeFigureOut">
              <a:rPr lang="en-IN" smtClean="0"/>
              <a:pPr/>
              <a:t>02-11-2015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Design Patterns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Lecture part 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sz="4900" dirty="0" smtClean="0">
                <a:solidFill>
                  <a:schemeClr val="bg1"/>
                </a:solidFill>
              </a:rPr>
              <a:t>Design Pattern defined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	A design pattern is a well described solution to a recurring software problem.</a:t>
            </a:r>
            <a:endParaRPr lang="en-IN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sz="4900" dirty="0" smtClean="0">
                <a:solidFill>
                  <a:schemeClr val="bg1"/>
                </a:solidFill>
              </a:rPr>
              <a:t>Why Design Patterns?</a:t>
            </a:r>
            <a:r>
              <a:rPr lang="en-IN" dirty="0" smtClean="0">
                <a:solidFill>
                  <a:schemeClr val="bg1"/>
                </a:solidFill>
              </a:rPr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Critical to make design decisions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Evaluate costs and benefits of applying patterns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sz="4900" dirty="0" smtClean="0">
                <a:solidFill>
                  <a:schemeClr val="bg1"/>
                </a:solidFill>
              </a:rPr>
              <a:t>SimUDuck - A simulation game</a:t>
            </a:r>
            <a:endParaRPr lang="en-IN" sz="49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CC00CC"/>
                </a:solidFill>
              </a:rPr>
              <a:t>	</a:t>
            </a: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r>
              <a:rPr lang="en-IN" sz="3800" dirty="0" smtClean="0">
                <a:solidFill>
                  <a:srgbClr val="CC00CC"/>
                </a:solidFill>
              </a:rPr>
              <a:t>New requirement: We need ducks to fly</a:t>
            </a: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lum bright="-35000" contrast="58000"/>
          </a:blip>
          <a:srcRect/>
          <a:stretch>
            <a:fillRect/>
          </a:stretch>
        </p:blipFill>
        <p:spPr bwMode="auto">
          <a:xfrm>
            <a:off x="2699792" y="1628800"/>
            <a:ext cx="5244140" cy="343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hink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1524000" cy="152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060848"/>
            <a:ext cx="457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1700808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Joe</a:t>
            </a:r>
            <a:endParaRPr lang="en-IN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 descr="bufflehe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3501008"/>
            <a:ext cx="1395847" cy="864096"/>
          </a:xfrm>
          <a:prstGeom prst="rect">
            <a:avLst/>
          </a:prstGeom>
        </p:spPr>
      </p:pic>
      <p:pic>
        <p:nvPicPr>
          <p:cNvPr id="9" name="Picture 8" descr="canvasbac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0924" y="1628800"/>
            <a:ext cx="1385192" cy="100811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457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437112"/>
            <a:ext cx="476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sz="4900" dirty="0" smtClean="0">
                <a:solidFill>
                  <a:schemeClr val="bg1"/>
                </a:solidFill>
              </a:rPr>
              <a:t>Solution Proposed</a:t>
            </a:r>
            <a:br>
              <a:rPr lang="en-IN" sz="4900" dirty="0" smtClean="0">
                <a:solidFill>
                  <a:schemeClr val="bg1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CC00CC"/>
                </a:solidFill>
              </a:rPr>
              <a:t/>
            </a:r>
            <a:br>
              <a:rPr lang="en-IN" dirty="0" smtClean="0">
                <a:solidFill>
                  <a:srgbClr val="CC00CC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bright="-35000" contrast="58000"/>
          </a:blip>
          <a:srcRect/>
          <a:stretch>
            <a:fillRect/>
          </a:stretch>
        </p:blipFill>
        <p:spPr bwMode="auto">
          <a:xfrm>
            <a:off x="1547664" y="1628800"/>
            <a:ext cx="615295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Problem with this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Not all Duck subclasses should fly.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Another solution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Make Flyable() interface with a fly() method. 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Only the flying duck classes will implement the Flyable interface.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Solution 2 insight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98068" cy="399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uffle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517232"/>
            <a:ext cx="1688207" cy="1045081"/>
          </a:xfrm>
          <a:prstGeom prst="rect">
            <a:avLst/>
          </a:prstGeom>
        </p:spPr>
      </p:pic>
      <p:pic>
        <p:nvPicPr>
          <p:cNvPr id="5" name="Picture 4" descr="canvas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5643756"/>
            <a:ext cx="1310285" cy="953596"/>
          </a:xfrm>
          <a:prstGeom prst="rect">
            <a:avLst/>
          </a:prstGeom>
        </p:spPr>
      </p:pic>
      <p:pic>
        <p:nvPicPr>
          <p:cNvPr id="6" name="Picture 5" descr="rubber-du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9" y="5523858"/>
            <a:ext cx="1360992" cy="1145502"/>
          </a:xfrm>
          <a:prstGeom prst="rect">
            <a:avLst/>
          </a:prstGeom>
        </p:spPr>
      </p:pic>
      <p:pic>
        <p:nvPicPr>
          <p:cNvPr id="7" name="Picture 6" descr="pekin-du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5085184"/>
            <a:ext cx="1574611" cy="118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Problem with this Approach</a:t>
            </a:r>
            <a:endParaRPr lang="en-IN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Change all the Duck subclasses whenever Flying behaviour has to be modified. </a:t>
            </a:r>
          </a:p>
          <a:p>
            <a:r>
              <a:rPr lang="en-IN" dirty="0" smtClean="0">
                <a:solidFill>
                  <a:srgbClr val="F8F8F8"/>
                </a:solidFill>
              </a:rPr>
              <a:t>No code reuse.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Activity</a:t>
            </a:r>
            <a:endParaRPr lang="en-IN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Q- If you were Joe, how will you make the Ducks to fly?</a:t>
            </a:r>
          </a:p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b="1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IN" sz="2800" b="1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IN" sz="2800" b="1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IN" sz="2800" b="1" dirty="0" smtClean="0">
              <a:solidFill>
                <a:srgbClr val="CC00CC"/>
              </a:solidFill>
            </a:endParaRPr>
          </a:p>
          <a:p>
            <a:pPr>
              <a:buNone/>
            </a:pPr>
            <a:r>
              <a:rPr lang="en-IN" sz="2800" b="1" dirty="0" smtClean="0">
                <a:solidFill>
                  <a:srgbClr val="CC00CC"/>
                </a:solidFill>
              </a:rPr>
              <a:t>Think-pair-share</a:t>
            </a:r>
          </a:p>
          <a:p>
            <a:pPr>
              <a:buNone/>
            </a:pPr>
            <a:endParaRPr lang="en-US" sz="2800" b="1" dirty="0" smtClean="0">
              <a:solidFill>
                <a:srgbClr val="CC00CC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lum bright="-35000" contrast="58000"/>
          </a:blip>
          <a:srcRect/>
          <a:stretch>
            <a:fillRect/>
          </a:stretch>
        </p:blipFill>
        <p:spPr bwMode="auto">
          <a:xfrm>
            <a:off x="2123728" y="1988840"/>
            <a:ext cx="4581008" cy="29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Think pair Share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Think for yourself about the possible solutions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Pair up with the student sitting beside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Share your response in the application – One from each pair can submit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sz="4900" dirty="0" smtClean="0">
                <a:solidFill>
                  <a:schemeClr val="bg1"/>
                </a:solidFill>
              </a:rPr>
              <a:t>Motivation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Want to decorate a room? How?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Build a house following different methods?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Here’s the design pattern solving the problem!</a:t>
            </a:r>
            <a:endParaRPr lang="en-IN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5000" contrast="58000"/>
          </a:blip>
          <a:srcRect/>
          <a:stretch>
            <a:fillRect/>
          </a:stretch>
        </p:blipFill>
        <p:spPr bwMode="auto">
          <a:xfrm>
            <a:off x="1402165" y="1921099"/>
            <a:ext cx="6339670" cy="388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35000" contrast="58000"/>
          </a:blip>
          <a:srcRect/>
          <a:stretch>
            <a:fillRect/>
          </a:stretch>
        </p:blipFill>
        <p:spPr bwMode="auto">
          <a:xfrm>
            <a:off x="899591" y="908720"/>
            <a:ext cx="774034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Strategy Design Pattern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b="1" dirty="0" smtClean="0">
              <a:solidFill>
                <a:srgbClr val="F8F8F8"/>
              </a:solidFill>
            </a:endParaRPr>
          </a:p>
          <a:p>
            <a:pPr>
              <a:buNone/>
            </a:pPr>
            <a:r>
              <a:rPr lang="en-IN" b="1" dirty="0" smtClean="0">
                <a:solidFill>
                  <a:srgbClr val="F8F8F8"/>
                </a:solidFill>
              </a:rPr>
              <a:t>Design Principle</a:t>
            </a:r>
            <a:endParaRPr lang="en-IN" dirty="0" smtClean="0">
              <a:solidFill>
                <a:srgbClr val="F8F8F8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CC00CC"/>
                </a:solidFill>
              </a:rPr>
              <a:t>	Identify the aspects of your application that vary and separate them from what stays the same.</a:t>
            </a:r>
          </a:p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Benefits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bg1"/>
                </a:solidFill>
              </a:rPr>
              <a:t>Other objects can reuse fly and quack behaviors </a:t>
            </a:r>
          </a:p>
          <a:p>
            <a:r>
              <a:rPr lang="en-IN" sz="2800" dirty="0" smtClean="0">
                <a:solidFill>
                  <a:schemeClr val="bg1"/>
                </a:solidFill>
              </a:rPr>
              <a:t>New behaviors can be added without modifying any of the existing behavior classes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9" name="Picture 8" descr="Strategy - 3.jpg"/>
          <p:cNvPicPr/>
          <p:nvPr/>
        </p:nvPicPr>
        <p:blipFill>
          <a:blip r:embed="rId2" cstate="print">
            <a:lum bright="-35000" contrast="58000"/>
          </a:blip>
          <a:stretch>
            <a:fillRect/>
          </a:stretch>
        </p:blipFill>
        <p:spPr>
          <a:xfrm>
            <a:off x="2915816" y="3140968"/>
            <a:ext cx="3384376" cy="28083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1371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dirty="0" smtClean="0">
              <a:solidFill>
                <a:srgbClr val="CC00CC"/>
              </a:solidFill>
            </a:endParaRPr>
          </a:p>
          <a:p>
            <a:pPr algn="ctr">
              <a:buNone/>
            </a:pPr>
            <a:r>
              <a:rPr lang="en-US" sz="5400" dirty="0" smtClean="0">
                <a:solidFill>
                  <a:srgbClr val="CC00CC"/>
                </a:solidFill>
              </a:rPr>
              <a:t>Let’s look at a different design problem</a:t>
            </a:r>
            <a:endParaRPr lang="en-IN" sz="54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Another Example System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	Yahoo subscribers should receive notification of new event</a:t>
            </a:r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6120680" cy="337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42" y="1124746"/>
            <a:ext cx="8295318" cy="460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64288" y="5949280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SMS/ email</a:t>
            </a:r>
            <a:endParaRPr lang="en-IN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Requirements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Need to implement all the display elements 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Display has to be updated upon occurrence of new event.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System must be expandable, users can add or remove more display elements.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Here’s the design pattern solving the problem!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68" y="1417043"/>
            <a:ext cx="7653264" cy="489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Observer Design Pattern</a:t>
            </a:r>
            <a:endParaRPr lang="en-IN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>
                <a:solidFill>
                  <a:srgbClr val="F8F8F8"/>
                </a:solidFill>
              </a:rPr>
              <a:t>Design Principle</a:t>
            </a:r>
            <a:endParaRPr lang="en-IN" dirty="0" smtClean="0">
              <a:solidFill>
                <a:srgbClr val="F8F8F8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CC00CC"/>
                </a:solidFill>
              </a:rPr>
              <a:t>	</a:t>
            </a:r>
            <a:r>
              <a:rPr lang="en-IN" sz="3500" dirty="0" smtClean="0">
                <a:solidFill>
                  <a:srgbClr val="CC00CC"/>
                </a:solidFill>
              </a:rPr>
              <a:t>Define a one-to-many dependency between objects so that when one object changes state, all of its dependents are notified and updated automatically.</a:t>
            </a:r>
            <a:endParaRPr lang="en-US" sz="3500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1344" y="1338100"/>
            <a:ext cx="4769344" cy="49712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Analogy to Software Design Patterns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Structure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5000" contrast="58000"/>
          </a:blip>
          <a:srcRect/>
          <a:stretch>
            <a:fillRect/>
          </a:stretch>
        </p:blipFill>
        <p:spPr bwMode="auto">
          <a:xfrm>
            <a:off x="323528" y="1412776"/>
            <a:ext cx="8322822" cy="38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Consequences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Loose coupling between Subject and Observer.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Support for broadcast communication.</a:t>
            </a: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Preview of next lecture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dirty="0" smtClean="0">
                <a:solidFill>
                  <a:schemeClr val="bg1"/>
                </a:solidFill>
              </a:rPr>
              <a:t>Design Patterns Description</a:t>
            </a:r>
          </a:p>
          <a:p>
            <a:r>
              <a:rPr lang="en-US" sz="5100" dirty="0" smtClean="0">
                <a:solidFill>
                  <a:schemeClr val="bg1"/>
                </a:solidFill>
              </a:rPr>
              <a:t>Some Design Patterns</a:t>
            </a:r>
          </a:p>
          <a:p>
            <a:r>
              <a:rPr lang="en-US" sz="5100" dirty="0" smtClean="0">
                <a:solidFill>
                  <a:schemeClr val="bg1"/>
                </a:solidFill>
              </a:rPr>
              <a:t>Catalog of Design Patterns</a:t>
            </a:r>
            <a:endParaRPr lang="en-IN" sz="51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IN" sz="3800" dirty="0" smtClean="0">
                <a:solidFill>
                  <a:srgbClr val="FF0000"/>
                </a:solidFill>
              </a:rPr>
              <a:t>Thank you!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249570" cy="557512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18018"/>
            <a:ext cx="8377622" cy="49432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5700690" cy="567068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904656" cy="59046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6048672" cy="6003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799704" cy="525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7858</TotalTime>
  <Words>275</Words>
  <Application>Microsoft Office PowerPoint</Application>
  <PresentationFormat>On-screen Show (4:3)</PresentationFormat>
  <Paragraphs>104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Design Patterns</vt:lpstr>
      <vt:lpstr> Motivation</vt:lpstr>
      <vt:lpstr>Slide 3</vt:lpstr>
      <vt:lpstr>Slide 4</vt:lpstr>
      <vt:lpstr>Slide 5</vt:lpstr>
      <vt:lpstr>Slide 6</vt:lpstr>
      <vt:lpstr>Slide 7</vt:lpstr>
      <vt:lpstr>Slide 8</vt:lpstr>
      <vt:lpstr>Slide 9</vt:lpstr>
      <vt:lpstr> Design Pattern defined</vt:lpstr>
      <vt:lpstr> Why Design Patterns? </vt:lpstr>
      <vt:lpstr> SimUDuck - A simulation game</vt:lpstr>
      <vt:lpstr>  Solution Proposed   </vt:lpstr>
      <vt:lpstr>Problem with this Approach</vt:lpstr>
      <vt:lpstr>Another solution</vt:lpstr>
      <vt:lpstr>Solution 2 insight</vt:lpstr>
      <vt:lpstr>Problem with this Approach</vt:lpstr>
      <vt:lpstr>Activity</vt:lpstr>
      <vt:lpstr>Think pair Share</vt:lpstr>
      <vt:lpstr>Here’s the design pattern solving the problem!</vt:lpstr>
      <vt:lpstr>Slide 21</vt:lpstr>
      <vt:lpstr>Strategy Design Pattern</vt:lpstr>
      <vt:lpstr>Benefits</vt:lpstr>
      <vt:lpstr>Slide 24</vt:lpstr>
      <vt:lpstr>Another Example System</vt:lpstr>
      <vt:lpstr>Slide 26</vt:lpstr>
      <vt:lpstr>Requirements</vt:lpstr>
      <vt:lpstr>Here’s the design pattern solving the problem!</vt:lpstr>
      <vt:lpstr>Observer Design Pattern</vt:lpstr>
      <vt:lpstr>Structure</vt:lpstr>
      <vt:lpstr>Consequences</vt:lpstr>
      <vt:lpstr>Preview of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Anusha</dc:creator>
  <cp:lastModifiedBy>Anusha</cp:lastModifiedBy>
  <cp:revision>130</cp:revision>
  <dcterms:created xsi:type="dcterms:W3CDTF">2015-07-30T02:46:44Z</dcterms:created>
  <dcterms:modified xsi:type="dcterms:W3CDTF">2015-11-02T19:58:04Z</dcterms:modified>
</cp:coreProperties>
</file>